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1" r:id="rId3"/>
    <p:sldId id="283" r:id="rId4"/>
    <p:sldId id="282" r:id="rId5"/>
    <p:sldId id="268" r:id="rId6"/>
    <p:sldId id="265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86" r:id="rId17"/>
    <p:sldId id="288" r:id="rId18"/>
    <p:sldId id="287" r:id="rId19"/>
    <p:sldId id="289" r:id="rId20"/>
    <p:sldId id="290" r:id="rId21"/>
    <p:sldId id="296" r:id="rId22"/>
    <p:sldId id="291" r:id="rId23"/>
    <p:sldId id="292" r:id="rId24"/>
    <p:sldId id="293" r:id="rId25"/>
    <p:sldId id="295" r:id="rId26"/>
    <p:sldId id="294" r:id="rId27"/>
    <p:sldId id="297" r:id="rId28"/>
    <p:sldId id="298" r:id="rId29"/>
    <p:sldId id="263" r:id="rId30"/>
  </p:sldIdLst>
  <p:sldSz cx="14401800" cy="2808288"/>
  <p:notesSz cx="6858000" cy="9144000"/>
  <p:defaultTextStyle>
    <a:defPPr>
      <a:defRPr lang="zh-CN"/>
    </a:defPPr>
    <a:lvl1pPr marL="0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50545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101090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52270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202815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53360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303905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55085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405630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84">
          <p15:clr>
            <a:srgbClr val="A4A3A4"/>
          </p15:clr>
        </p15:guide>
        <p15:guide id="2" pos="45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>
      <p:cViewPr>
        <p:scale>
          <a:sx n="50" d="100"/>
          <a:sy n="50" d="100"/>
        </p:scale>
        <p:origin x="-1488" y="-1373"/>
      </p:cViewPr>
      <p:guideLst>
        <p:guide orient="horz" pos="884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-29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7743A-494C-49A3-8137-EB1C1D056237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B4817-BC1B-47FC-8B9F-6783FAF2F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508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66ADE-6499-4EA8-B437-7404A64A217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5362575" y="685800"/>
            <a:ext cx="175831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58F16-2434-439F-B72A-C656EB2EC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Good morning.</a:t>
            </a:r>
            <a:r>
              <a:rPr kumimoji="1" lang="en-US" altLang="zh-CN" baseline="0" dirty="0" smtClean="0"/>
              <a:t> I am </a:t>
            </a:r>
            <a:r>
              <a:rPr kumimoji="1" lang="en-US" altLang="zh-CN" baseline="0" dirty="0" err="1" smtClean="0"/>
              <a:t>Haixin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err="1" smtClean="0"/>
              <a:t>Duan</a:t>
            </a:r>
            <a:r>
              <a:rPr kumimoji="1" lang="en-US" altLang="zh-CN" baseline="0" dirty="0" smtClean="0"/>
              <a:t> from Tsinghua University. This is a joint work by Tsinghua,  </a:t>
            </a:r>
            <a:r>
              <a:rPr kumimoji="1" lang="en-US" altLang="zh-CN" baseline="0" dirty="0" err="1" smtClean="0"/>
              <a:t>Dr</a:t>
            </a:r>
            <a:r>
              <a:rPr kumimoji="1" lang="en-US" altLang="zh-CN" baseline="0" dirty="0" smtClean="0"/>
              <a:t> Zhou Li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Baidu</a:t>
            </a:r>
            <a:r>
              <a:rPr kumimoji="1" lang="en-US" altLang="zh-CN" baseline="0" dirty="0" smtClean="0"/>
              <a:t>, the most popular search engine in China.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research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 </a:t>
            </a:r>
            <a:r>
              <a:rPr kumimoji="1" lang="en-US" altLang="zh-CN" baseline="0" dirty="0" smtClean="0"/>
              <a:t>automatic detection on 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black keywords used by Underground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Economy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BF7E4-A0F1-944C-BC9D-2B5BB592AF9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192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53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"/>
            <a:ext cx="14401800" cy="28038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80135" y="872389"/>
            <a:ext cx="12241530" cy="601962"/>
          </a:xfrm>
        </p:spPr>
        <p:txBody>
          <a:bodyPr>
            <a:noAutofit/>
          </a:bodyPr>
          <a:lstStyle>
            <a:lvl1pPr algn="ctr">
              <a:defRPr sz="4200"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60270" y="1591364"/>
            <a:ext cx="10081260" cy="561353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方正正粗黑简体" pitchFamily="2" charset="-122"/>
                <a:ea typeface="方正正粗黑简体" pitchFamily="2" charset="-122"/>
              </a:defRPr>
            </a:lvl1pPr>
            <a:lvl2pPr marL="550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1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52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02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53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03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55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05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pic>
        <p:nvPicPr>
          <p:cNvPr id="6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2169451" y="124902"/>
            <a:ext cx="2016225" cy="278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41305" y="84508"/>
            <a:ext cx="3240405" cy="17967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0091" y="84508"/>
            <a:ext cx="9481184" cy="17967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720725" y="755650"/>
            <a:ext cx="13033375" cy="16573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863600" y="539750"/>
            <a:ext cx="11882438" cy="576263"/>
          </a:xfrm>
        </p:spPr>
        <p:txBody>
          <a:bodyPr/>
          <a:lstStyle>
            <a:lvl2pPr marL="550545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sz="quarter" idx="11" hasCustomPrompt="1"/>
          </p:nvPr>
        </p:nvSpPr>
        <p:spPr>
          <a:xfrm>
            <a:off x="863600" y="1188120"/>
            <a:ext cx="11882438" cy="1547813"/>
          </a:xfrm>
        </p:spPr>
        <p:txBody>
          <a:bodyPr/>
          <a:lstStyle>
            <a:lvl2pPr marL="550545" indent="0">
              <a:buNone/>
              <a:defRPr/>
            </a:lvl2pPr>
          </a:lstStyle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090" y="112462"/>
            <a:ext cx="12961620" cy="46804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0091" y="628616"/>
            <a:ext cx="6363297" cy="261977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50545" indent="0">
              <a:buNone/>
              <a:defRPr sz="2400" b="1"/>
            </a:lvl2pPr>
            <a:lvl3pPr marL="1101090" indent="0">
              <a:buNone/>
              <a:defRPr sz="2100" b="1"/>
            </a:lvl3pPr>
            <a:lvl4pPr marL="1652270" indent="0">
              <a:buNone/>
              <a:defRPr sz="1900" b="1"/>
            </a:lvl4pPr>
            <a:lvl5pPr marL="2202815" indent="0">
              <a:buNone/>
              <a:defRPr sz="1900" b="1"/>
            </a:lvl5pPr>
            <a:lvl6pPr marL="2753360" indent="0">
              <a:buNone/>
              <a:defRPr sz="1900" b="1"/>
            </a:lvl6pPr>
            <a:lvl7pPr marL="3303905" indent="0">
              <a:buNone/>
              <a:defRPr sz="1900" b="1"/>
            </a:lvl7pPr>
            <a:lvl8pPr marL="3855085" indent="0">
              <a:buNone/>
              <a:defRPr sz="1900" b="1"/>
            </a:lvl8pPr>
            <a:lvl9pPr marL="440563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20091" y="890592"/>
            <a:ext cx="6363297" cy="1618016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315916" y="628616"/>
            <a:ext cx="6365796" cy="261977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50545" indent="0">
              <a:buNone/>
              <a:defRPr sz="2400" b="1"/>
            </a:lvl2pPr>
            <a:lvl3pPr marL="1101090" indent="0">
              <a:buNone/>
              <a:defRPr sz="2100" b="1"/>
            </a:lvl3pPr>
            <a:lvl4pPr marL="1652270" indent="0">
              <a:buNone/>
              <a:defRPr sz="1900" b="1"/>
            </a:lvl4pPr>
            <a:lvl5pPr marL="2202815" indent="0">
              <a:buNone/>
              <a:defRPr sz="1900" b="1"/>
            </a:lvl5pPr>
            <a:lvl6pPr marL="2753360" indent="0">
              <a:buNone/>
              <a:defRPr sz="1900" b="1"/>
            </a:lvl6pPr>
            <a:lvl7pPr marL="3303905" indent="0">
              <a:buNone/>
              <a:defRPr sz="1900" b="1"/>
            </a:lvl7pPr>
            <a:lvl8pPr marL="3855085" indent="0">
              <a:buNone/>
              <a:defRPr sz="1900" b="1"/>
            </a:lvl8pPr>
            <a:lvl9pPr marL="440563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315916" y="890592"/>
            <a:ext cx="6365796" cy="1618016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092" y="111811"/>
            <a:ext cx="4738094" cy="47584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0703" y="111813"/>
            <a:ext cx="8051007" cy="2396795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30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20092" y="587661"/>
            <a:ext cx="4738094" cy="1920947"/>
          </a:xfrm>
        </p:spPr>
        <p:txBody>
          <a:bodyPr/>
          <a:lstStyle>
            <a:lvl1pPr marL="0" indent="0">
              <a:buNone/>
              <a:defRPr sz="1700"/>
            </a:lvl1pPr>
            <a:lvl2pPr marL="550545" indent="0">
              <a:buNone/>
              <a:defRPr sz="1400"/>
            </a:lvl2pPr>
            <a:lvl3pPr marL="1101090" indent="0">
              <a:buNone/>
              <a:defRPr sz="1200"/>
            </a:lvl3pPr>
            <a:lvl4pPr marL="1652270" indent="0">
              <a:buNone/>
              <a:defRPr sz="1000"/>
            </a:lvl4pPr>
            <a:lvl5pPr marL="2202815" indent="0">
              <a:buNone/>
              <a:defRPr sz="1000"/>
            </a:lvl5pPr>
            <a:lvl6pPr marL="2753360" indent="0">
              <a:buNone/>
              <a:defRPr sz="1000"/>
            </a:lvl6pPr>
            <a:lvl7pPr marL="3303905" indent="0">
              <a:buNone/>
              <a:defRPr sz="1000"/>
            </a:lvl7pPr>
            <a:lvl8pPr marL="3855085" indent="0">
              <a:buNone/>
              <a:defRPr sz="1000"/>
            </a:lvl8pPr>
            <a:lvl9pPr marL="440563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22853" y="1965801"/>
            <a:ext cx="8641080" cy="232075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822853" y="250927"/>
            <a:ext cx="8641080" cy="1684973"/>
          </a:xfrm>
        </p:spPr>
        <p:txBody>
          <a:bodyPr/>
          <a:lstStyle>
            <a:lvl1pPr marL="0" indent="0">
              <a:buNone/>
              <a:defRPr sz="3800"/>
            </a:lvl1pPr>
            <a:lvl2pPr marL="550545" indent="0">
              <a:buNone/>
              <a:defRPr sz="3300"/>
            </a:lvl2pPr>
            <a:lvl3pPr marL="1101090" indent="0">
              <a:buNone/>
              <a:defRPr sz="3000"/>
            </a:lvl3pPr>
            <a:lvl4pPr marL="1652270" indent="0">
              <a:buNone/>
              <a:defRPr sz="2400"/>
            </a:lvl4pPr>
            <a:lvl5pPr marL="2202815" indent="0">
              <a:buNone/>
              <a:defRPr sz="2400"/>
            </a:lvl5pPr>
            <a:lvl6pPr marL="2753360" indent="0">
              <a:buNone/>
              <a:defRPr sz="2400"/>
            </a:lvl6pPr>
            <a:lvl7pPr marL="3303905" indent="0">
              <a:buNone/>
              <a:defRPr sz="2400"/>
            </a:lvl7pPr>
            <a:lvl8pPr marL="3855085" indent="0">
              <a:buNone/>
              <a:defRPr sz="2400"/>
            </a:lvl8pPr>
            <a:lvl9pPr marL="4405630" indent="0">
              <a:buNone/>
              <a:defRPr sz="24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22853" y="2197877"/>
            <a:ext cx="8641080" cy="329583"/>
          </a:xfrm>
        </p:spPr>
        <p:txBody>
          <a:bodyPr/>
          <a:lstStyle>
            <a:lvl1pPr marL="0" indent="0">
              <a:buNone/>
              <a:defRPr sz="1700"/>
            </a:lvl1pPr>
            <a:lvl2pPr marL="550545" indent="0">
              <a:buNone/>
              <a:defRPr sz="1400"/>
            </a:lvl2pPr>
            <a:lvl3pPr marL="1101090" indent="0">
              <a:buNone/>
              <a:defRPr sz="1200"/>
            </a:lvl3pPr>
            <a:lvl4pPr marL="1652270" indent="0">
              <a:buNone/>
              <a:defRPr sz="1000"/>
            </a:lvl4pPr>
            <a:lvl5pPr marL="2202815" indent="0">
              <a:buNone/>
              <a:defRPr sz="1000"/>
            </a:lvl5pPr>
            <a:lvl6pPr marL="2753360" indent="0">
              <a:buNone/>
              <a:defRPr sz="1000"/>
            </a:lvl6pPr>
            <a:lvl7pPr marL="3303905" indent="0">
              <a:buNone/>
              <a:defRPr sz="1000"/>
            </a:lvl7pPr>
            <a:lvl8pPr marL="3855085" indent="0">
              <a:buNone/>
              <a:defRPr sz="1000"/>
            </a:lvl8pPr>
            <a:lvl9pPr marL="440563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20090" y="112462"/>
            <a:ext cx="12961620" cy="468049"/>
          </a:xfrm>
          <a:prstGeom prst="rect">
            <a:avLst/>
          </a:prstGeom>
        </p:spPr>
        <p:txBody>
          <a:bodyPr vert="horz" lIns="110140" tIns="55070" rIns="110140" bIns="5507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0090" y="655268"/>
            <a:ext cx="12961620" cy="1853340"/>
          </a:xfrm>
          <a:prstGeom prst="rect">
            <a:avLst/>
          </a:prstGeom>
        </p:spPr>
        <p:txBody>
          <a:bodyPr vert="horz" lIns="110140" tIns="55070" rIns="110140" bIns="55070" rtlCol="0">
            <a:no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540"/>
            <a:ext cx="14400000" cy="2807450"/>
          </a:xfrm>
          <a:prstGeom prst="rect">
            <a:avLst/>
          </a:prstGeom>
        </p:spPr>
      </p:pic>
      <p:pic>
        <p:nvPicPr>
          <p:cNvPr id="8" name="六字标题.png" descr="六字标题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82605" y="180007"/>
            <a:ext cx="1589703" cy="222895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12169451" y="190039"/>
            <a:ext cx="2016225" cy="278001"/>
          </a:xfrm>
          <a:prstGeom prst="rect">
            <a:avLst/>
          </a:prstGeom>
          <a:ln w="3175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110109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方正正粗黑简体" pitchFamily="2" charset="-122"/>
          <a:ea typeface="方正正粗黑简体" pitchFamily="2" charset="-122"/>
          <a:cs typeface="+mj-cs"/>
        </a:defRPr>
      </a:lvl1pPr>
    </p:titleStyle>
    <p:bodyStyle>
      <a:lvl1pPr marL="412750" indent="-41275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方正正准黑简体" pitchFamily="2" charset="-122"/>
          <a:ea typeface="方正正准黑简体" pitchFamily="2" charset="-122"/>
          <a:cs typeface="+mn-cs"/>
        </a:defRPr>
      </a:lvl1pPr>
      <a:lvl2pPr marL="894715" indent="-344170" algn="l" defTabSz="11010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bg1"/>
          </a:solidFill>
          <a:latin typeface="方正正准黑简体" pitchFamily="2" charset="-122"/>
          <a:ea typeface="方正正准黑简体" pitchFamily="2" charset="-122"/>
          <a:cs typeface="+mn-cs"/>
        </a:defRPr>
      </a:lvl2pPr>
      <a:lvl3pPr marL="1376680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bg1"/>
          </a:solidFill>
          <a:latin typeface="方正正准黑简体" pitchFamily="2" charset="-122"/>
          <a:ea typeface="方正正准黑简体" pitchFamily="2" charset="-122"/>
          <a:cs typeface="+mn-cs"/>
        </a:defRPr>
      </a:lvl3pPr>
      <a:lvl4pPr marL="1927225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bg1"/>
          </a:solidFill>
          <a:latin typeface="方正正准黑简体" pitchFamily="2" charset="-122"/>
          <a:ea typeface="方正正准黑简体" pitchFamily="2" charset="-122"/>
          <a:cs typeface="+mn-cs"/>
        </a:defRPr>
      </a:lvl4pPr>
      <a:lvl5pPr marL="2478405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bg1"/>
          </a:solidFill>
          <a:latin typeface="方正正准黑简体" pitchFamily="2" charset="-122"/>
          <a:ea typeface="方正正准黑简体" pitchFamily="2" charset="-122"/>
          <a:cs typeface="+mn-cs"/>
        </a:defRPr>
      </a:lvl5pPr>
      <a:lvl6pPr marL="3028950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79495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30040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1220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0545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01090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2270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202815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53360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303905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55085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405630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sz="4400" b="1" dirty="0" smtClean="0"/>
              <a:t>在线黑产中黑话的检测</a:t>
            </a:r>
            <a:endParaRPr lang="zh-CN" altLang="en-US" sz="4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60270" y="1591364"/>
            <a:ext cx="10081260" cy="95578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段海新 </a:t>
            </a:r>
            <a:r>
              <a:rPr lang="en-US" altLang="zh-CN" dirty="0" err="1" smtClean="0">
                <a:solidFill>
                  <a:srgbClr val="FFFF00"/>
                </a:solidFill>
              </a:rPr>
              <a:t>duanhx@tsinghua.edu.cn</a:t>
            </a:r>
            <a:endParaRPr lang="zh-CN" altLang="en-US" dirty="0" smtClean="0">
              <a:solidFill>
                <a:srgbClr val="FFFF00"/>
              </a:solidFill>
            </a:endParaRPr>
          </a:p>
          <a:p>
            <a:r>
              <a:rPr lang="zh-CN" altLang="en-US" dirty="0" smtClean="0">
                <a:solidFill>
                  <a:srgbClr val="FFFF00"/>
                </a:solidFill>
              </a:rPr>
              <a:t>清华大学 网络研究院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百度 图片搜索“溜冰壶”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45175"/>
          <a:stretch/>
        </p:blipFill>
        <p:spPr>
          <a:xfrm>
            <a:off x="120881" y="543782"/>
            <a:ext cx="7080019" cy="21903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55371"/>
          <a:stretch/>
        </p:blipFill>
        <p:spPr>
          <a:xfrm>
            <a:off x="7218218" y="914399"/>
            <a:ext cx="7080019" cy="17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行话，黑话，黑词（</a:t>
            </a:r>
            <a:r>
              <a:rPr kumimoji="1" lang="en-US" altLang="zh-CN" dirty="0" smtClean="0"/>
              <a:t>jargons,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black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words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3" name="Picture 4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0" r="13750"/>
          <a:stretch/>
        </p:blipFill>
        <p:spPr bwMode="auto">
          <a:xfrm>
            <a:off x="357186" y="1148522"/>
            <a:ext cx="1812654" cy="143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69315" y="604543"/>
            <a:ext cx="3207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冰  毒，</a:t>
            </a:r>
            <a:r>
              <a:rPr lang="zh-CN" altLang="en-US" sz="2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吸  毒</a:t>
            </a:r>
            <a:endParaRPr lang="zh-CN" altLang="en-US" sz="2800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  <p:sp>
        <p:nvSpPr>
          <p:cNvPr id="6" name="禁止符 5"/>
          <p:cNvSpPr/>
          <p:nvPr/>
        </p:nvSpPr>
        <p:spPr>
          <a:xfrm>
            <a:off x="1063716" y="984788"/>
            <a:ext cx="1197278" cy="80978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896100" y="652324"/>
            <a:ext cx="1497179" cy="2065916"/>
            <a:chOff x="6896100" y="652324"/>
            <a:chExt cx="1497179" cy="2065916"/>
          </a:xfrm>
        </p:grpSpPr>
        <p:sp>
          <p:nvSpPr>
            <p:cNvPr id="8" name="矩形 7"/>
            <p:cNvSpPr/>
            <p:nvPr/>
          </p:nvSpPr>
          <p:spPr>
            <a:xfrm>
              <a:off x="6896100" y="652324"/>
              <a:ext cx="13853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水烟壶 </a:t>
              </a:r>
            </a:p>
          </p:txBody>
        </p:sp>
        <p:pic>
          <p:nvPicPr>
            <p:cNvPr id="1026" name="Picture 2" descr="mage result for 水烟壶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5224" y="1246611"/>
              <a:ext cx="1478055" cy="1471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AutoShape 4" descr="elated image"/>
          <p:cNvSpPr>
            <a:spLocks noChangeAspect="1" noChangeArrowheads="1"/>
          </p:cNvSpPr>
          <p:nvPr/>
        </p:nvSpPr>
        <p:spPr bwMode="auto">
          <a:xfrm>
            <a:off x="0" y="0"/>
            <a:ext cx="19240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2911651" y="580511"/>
            <a:ext cx="2827330" cy="1991377"/>
            <a:chOff x="2911651" y="580511"/>
            <a:chExt cx="2827330" cy="1991377"/>
          </a:xfrm>
        </p:grpSpPr>
        <p:sp>
          <p:nvSpPr>
            <p:cNvPr id="5" name="矩形 4"/>
            <p:cNvSpPr/>
            <p:nvPr/>
          </p:nvSpPr>
          <p:spPr>
            <a:xfrm>
              <a:off x="3714330" y="580511"/>
              <a:ext cx="202465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zh-CN" altLang="en-US" sz="2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溜    冰</a:t>
              </a:r>
            </a:p>
            <a:p>
              <a:endParaRPr kumimoji="1" lang="zh-CN" altLang="en-US" sz="2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endParaRPr>
            </a:p>
          </p:txBody>
        </p:sp>
        <p:cxnSp>
          <p:nvCxnSpPr>
            <p:cNvPr id="11" name="直线箭头连接符 10"/>
            <p:cNvCxnSpPr/>
            <p:nvPr/>
          </p:nvCxnSpPr>
          <p:spPr>
            <a:xfrm>
              <a:off x="2911651" y="1651594"/>
              <a:ext cx="46480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5997" y="1218174"/>
              <a:ext cx="1802901" cy="1353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 11"/>
          <p:cNvGrpSpPr/>
          <p:nvPr/>
        </p:nvGrpSpPr>
        <p:grpSpPr>
          <a:xfrm>
            <a:off x="9563100" y="565944"/>
            <a:ext cx="4838700" cy="2169419"/>
            <a:chOff x="9563100" y="565944"/>
            <a:chExt cx="4838700" cy="2169419"/>
          </a:xfrm>
        </p:grpSpPr>
        <p:sp>
          <p:nvSpPr>
            <p:cNvPr id="9" name="文本框 8"/>
            <p:cNvSpPr txBox="1"/>
            <p:nvPr/>
          </p:nvSpPr>
          <p:spPr>
            <a:xfrm>
              <a:off x="9669605" y="565944"/>
              <a:ext cx="4732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溜冰壶，冰妹，咕噜咕噜</a:t>
              </a:r>
              <a:endParaRPr kumimoji="1" lang="zh-CN" altLang="en-US" sz="2800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endParaRPr>
            </a:p>
          </p:txBody>
        </p:sp>
        <p:cxnSp>
          <p:nvCxnSpPr>
            <p:cNvPr id="14" name="直线箭头连接符 13"/>
            <p:cNvCxnSpPr/>
            <p:nvPr/>
          </p:nvCxnSpPr>
          <p:spPr>
            <a:xfrm>
              <a:off x="9563100" y="1651594"/>
              <a:ext cx="46480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2" name="Picture 8" descr="http://img1.cache.netease.com/catchpic/0/05/05FD0F0EE94E04131A8521066EF41385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4364" y="1118455"/>
              <a:ext cx="2334119" cy="1616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64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dirty="0" smtClean="0"/>
              <a:t>黑话用来逃避检测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20725" y="755650"/>
            <a:ext cx="6556375" cy="1791494"/>
          </a:xfrm>
        </p:spPr>
        <p:txBody>
          <a:bodyPr/>
          <a:lstStyle/>
          <a:p>
            <a:r>
              <a:rPr kumimoji="1" lang="zh-CN" altLang="en-US" dirty="0" smtClean="0"/>
              <a:t>黑话由地下产业中的消费者和商家共同创造</a:t>
            </a:r>
          </a:p>
          <a:p>
            <a:r>
              <a:rPr kumimoji="1" lang="zh-CN" altLang="en-US" dirty="0" smtClean="0"/>
              <a:t>有线下的社区交流圈子</a:t>
            </a:r>
          </a:p>
          <a:p>
            <a:r>
              <a:rPr kumimoji="1" lang="zh-CN" altLang="en-US" dirty="0" smtClean="0"/>
              <a:t>逃避执法部门的惩罚</a:t>
            </a:r>
          </a:p>
          <a:p>
            <a:r>
              <a:rPr kumimoji="1" lang="zh-CN" altLang="en-US" dirty="0" smtClean="0"/>
              <a:t>逃避网站、运营商的过滤</a:t>
            </a:r>
          </a:p>
          <a:p>
            <a:endParaRPr kumimoji="1" lang="zh-CN" altLang="en-US" dirty="0"/>
          </a:p>
        </p:txBody>
      </p:sp>
      <p:pic>
        <p:nvPicPr>
          <p:cNvPr id="4" name="Picture 6" descr="https://timgsa.baidu.com/timg?image&amp;quality=80&amp;size=b10000_10000&amp;sec=1495451038&amp;di=8f3e10a813bfece6685accdf1fac9d2d&amp;src=http://www.cccity.cc/uploads/allimg/140714/160K2MV-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7" r="10110"/>
          <a:stretch/>
        </p:blipFill>
        <p:spPr bwMode="auto">
          <a:xfrm>
            <a:off x="7109113" y="909809"/>
            <a:ext cx="2057400" cy="18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9227126" y="754270"/>
            <a:ext cx="4984174" cy="1791494"/>
          </a:xfrm>
          <a:prstGeom prst="rect">
            <a:avLst/>
          </a:prstGeom>
        </p:spPr>
        <p:txBody>
          <a:bodyPr vert="horz" lIns="110140" tIns="55070" rIns="110140" bIns="55070" rtlCol="0">
            <a:noAutofit/>
          </a:bodyPr>
          <a:lstStyle>
            <a:lvl1pPr marL="412750" indent="-41275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1pPr>
            <a:lvl2pPr marL="894715" indent="-34417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2pPr>
            <a:lvl3pPr marL="137668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3pPr>
            <a:lvl4pPr marL="192722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4pPr>
            <a:lvl5pPr marL="247840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5pPr>
            <a:lvl6pPr marL="302895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7949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3004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122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黑产社区以外的人很难了解黑话</a:t>
            </a:r>
          </a:p>
          <a:p>
            <a:r>
              <a:rPr kumimoji="1" lang="zh-CN" altLang="en-US" dirty="0" smtClean="0"/>
              <a:t>卧底、渗透黑产社区很危险</a:t>
            </a:r>
          </a:p>
          <a:p>
            <a:r>
              <a:rPr kumimoji="1" lang="zh-CN" altLang="en-US" dirty="0" smtClean="0"/>
              <a:t>大量的人工分析和提取工作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867900" y="2238357"/>
            <a:ext cx="426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记者卧底</a:t>
            </a:r>
            <a:r>
              <a:rPr kumimoji="1" lang="en-US" altLang="zh-CN" dirty="0" smtClean="0">
                <a:solidFill>
                  <a:srgbClr val="FFFF00"/>
                </a:solidFill>
              </a:rPr>
              <a:t>KTV</a:t>
            </a:r>
            <a:r>
              <a:rPr kumimoji="1" lang="zh-CN" altLang="en-US" dirty="0" smtClean="0">
                <a:solidFill>
                  <a:srgbClr val="FFFF00"/>
                </a:solidFill>
              </a:rPr>
              <a:t>包房，了解冰妹生活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左箭头 6"/>
          <p:cNvSpPr/>
          <p:nvPr/>
        </p:nvSpPr>
        <p:spPr>
          <a:xfrm>
            <a:off x="9202880" y="2169223"/>
            <a:ext cx="588820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7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黑话在与检测的对抗中不断演进，无法预测</a:t>
            </a:r>
            <a:endParaRPr kumimoji="1" lang="zh-CN" altLang="en-US" dirty="0"/>
          </a:p>
        </p:txBody>
      </p:sp>
      <p:grpSp>
        <p:nvGrpSpPr>
          <p:cNvPr id="24" name="组 23"/>
          <p:cNvGrpSpPr/>
          <p:nvPr/>
        </p:nvGrpSpPr>
        <p:grpSpPr>
          <a:xfrm>
            <a:off x="419100" y="897336"/>
            <a:ext cx="4265133" cy="840898"/>
            <a:chOff x="419100" y="897336"/>
            <a:chExt cx="4265133" cy="840898"/>
          </a:xfrm>
        </p:grpSpPr>
        <p:sp>
          <p:nvSpPr>
            <p:cNvPr id="5" name="矩形 4"/>
            <p:cNvSpPr/>
            <p:nvPr/>
          </p:nvSpPr>
          <p:spPr>
            <a:xfrm>
              <a:off x="2855434" y="907237"/>
              <a:ext cx="1828799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 </a:t>
              </a:r>
              <a:r>
                <a:rPr kumimoji="1" lang="en-US" altLang="zh-CN" sz="2400" dirty="0" smtClean="0">
                  <a:solidFill>
                    <a:schemeClr val="bg1">
                      <a:lumMod val="95000"/>
                    </a:schemeClr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Bo</a:t>
              </a:r>
              <a:r>
                <a:rPr kumimoji="1"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   </a:t>
              </a:r>
              <a:r>
                <a:rPr kumimoji="1" lang="en-US" altLang="zh-CN" sz="2400" dirty="0" err="1" smtClean="0">
                  <a:solidFill>
                    <a:schemeClr val="bg1">
                      <a:lumMod val="95000"/>
                    </a:schemeClr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Cai</a:t>
              </a:r>
              <a:endParaRPr kumimoji="1" lang="zh-CN" altLang="en-US" sz="2400" dirty="0" smtClean="0">
                <a:solidFill>
                  <a:schemeClr val="bg1">
                    <a:lumMod val="95000"/>
                  </a:schemeClr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endParaRPr>
            </a:p>
            <a:p>
              <a:r>
                <a:rPr kumimoji="1" lang="zh-CN" altLang="en-US" sz="2400" b="1" dirty="0" smtClean="0">
                  <a:solidFill>
                    <a:srgbClr val="FFFF00"/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菠     菜</a:t>
              </a:r>
              <a:r>
                <a:rPr kumimoji="1" lang="zh-CN" altLang="en-US" sz="2400" b="1" dirty="0" smtClean="0">
                  <a:solidFill>
                    <a:srgbClr val="FF0000"/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 </a:t>
              </a:r>
              <a:r>
                <a:rPr kumimoji="1" lang="zh-CN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   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方正正准黑简体" pitchFamily="2" charset="-122"/>
                <a:ea typeface="方正正准黑简体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19100" y="897336"/>
              <a:ext cx="1750100" cy="830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Bo</a:t>
              </a:r>
              <a:r>
                <a:rPr kumimoji="1" lang="zh-CN" altLang="en-US" sz="24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    </a:t>
              </a:r>
              <a:r>
                <a:rPr kumimoji="1" lang="en-US" altLang="zh-CN" sz="2400" dirty="0" err="1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Cai</a:t>
              </a:r>
              <a:endParaRPr kumimoji="1" lang="zh-CN" altLang="en-US" sz="24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endParaRPr>
            </a:p>
            <a:p>
              <a:r>
                <a:rPr kumimoji="1" lang="zh-CN" altLang="en-US" sz="2400" b="1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博     彩</a:t>
              </a:r>
              <a:endParaRPr lang="zh-CN" altLang="en-US" sz="2400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endParaRPr>
            </a:p>
          </p:txBody>
        </p:sp>
        <p:cxnSp>
          <p:nvCxnSpPr>
            <p:cNvPr id="10" name="直线箭头连接符 9"/>
            <p:cNvCxnSpPr>
              <a:stCxn id="6" idx="3"/>
              <a:endCxn id="5" idx="1"/>
            </p:cNvCxnSpPr>
            <p:nvPr/>
          </p:nvCxnSpPr>
          <p:spPr>
            <a:xfrm>
              <a:off x="2169200" y="1312835"/>
              <a:ext cx="686234" cy="99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 21"/>
          <p:cNvGrpSpPr/>
          <p:nvPr/>
        </p:nvGrpSpPr>
        <p:grpSpPr>
          <a:xfrm>
            <a:off x="5285616" y="952849"/>
            <a:ext cx="4288537" cy="780420"/>
            <a:chOff x="5285616" y="952849"/>
            <a:chExt cx="4288537" cy="780420"/>
          </a:xfrm>
        </p:grpSpPr>
        <p:sp>
          <p:nvSpPr>
            <p:cNvPr id="13" name="矩形 12"/>
            <p:cNvSpPr/>
            <p:nvPr/>
          </p:nvSpPr>
          <p:spPr>
            <a:xfrm>
              <a:off x="6863100" y="1068381"/>
              <a:ext cx="271105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400" b="1" dirty="0" smtClean="0">
                  <a:solidFill>
                    <a:srgbClr val="FFFF00"/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美国十次啦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方正正准黑简体" pitchFamily="2" charset="-122"/>
                <a:ea typeface="方正正准黑简体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285616" y="952849"/>
              <a:ext cx="1219200" cy="780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6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?</a:t>
              </a:r>
              <a:endParaRPr kumimoji="1" lang="zh-CN" altLang="en-US" sz="3600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endParaRPr>
            </a:p>
          </p:txBody>
        </p:sp>
        <p:cxnSp>
          <p:nvCxnSpPr>
            <p:cNvPr id="15" name="直线箭头连接符 14"/>
            <p:cNvCxnSpPr/>
            <p:nvPr/>
          </p:nvCxnSpPr>
          <p:spPr>
            <a:xfrm>
              <a:off x="6148164" y="1339889"/>
              <a:ext cx="762000" cy="208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 22"/>
          <p:cNvGrpSpPr/>
          <p:nvPr/>
        </p:nvGrpSpPr>
        <p:grpSpPr>
          <a:xfrm>
            <a:off x="9105900" y="897336"/>
            <a:ext cx="4294493" cy="954107"/>
            <a:chOff x="9932437" y="907237"/>
            <a:chExt cx="4294493" cy="954107"/>
          </a:xfrm>
        </p:grpSpPr>
        <p:sp>
          <p:nvSpPr>
            <p:cNvPr id="17" name="矩形 16"/>
            <p:cNvSpPr/>
            <p:nvPr/>
          </p:nvSpPr>
          <p:spPr>
            <a:xfrm>
              <a:off x="12314787" y="989992"/>
              <a:ext cx="1912143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400" b="1" dirty="0" smtClean="0">
                  <a:solidFill>
                    <a:srgbClr val="FFFF00"/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  <a:t>三响海豚 </a:t>
              </a:r>
              <a:br>
                <a:rPr kumimoji="1" lang="zh-CN" altLang="en-US" sz="2400" b="1" dirty="0" smtClean="0">
                  <a:solidFill>
                    <a:srgbClr val="FFFF00"/>
                  </a:solidFill>
                  <a:latin typeface="方正正准黑简体" pitchFamily="2" charset="-122"/>
                  <a:ea typeface="方正正准黑简体" pitchFamily="2" charset="-122"/>
                  <a:cs typeface="Times New Roman" charset="0"/>
                </a:rPr>
              </a:b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方正正准黑简体" pitchFamily="2" charset="-122"/>
                <a:ea typeface="方正正准黑简体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932437" y="907237"/>
              <a:ext cx="2024066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6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?</a:t>
              </a:r>
              <a:endParaRPr kumimoji="1" lang="zh-CN" altLang="en-US" sz="3600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endParaRPr>
            </a:p>
          </p:txBody>
        </p:sp>
        <p:cxnSp>
          <p:nvCxnSpPr>
            <p:cNvPr id="20" name="直线箭头连接符 19"/>
            <p:cNvCxnSpPr/>
            <p:nvPr/>
          </p:nvCxnSpPr>
          <p:spPr>
            <a:xfrm flipV="1">
              <a:off x="11246793" y="1418665"/>
              <a:ext cx="915701" cy="40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7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090" y="112462"/>
            <a:ext cx="12272010" cy="468049"/>
          </a:xfrm>
        </p:spPr>
        <p:txBody>
          <a:bodyPr>
            <a:normAutofit fontScale="90000"/>
          </a:bodyPr>
          <a:lstStyle/>
          <a:p>
            <a:r>
              <a:rPr kumimoji="1" lang="zh-CN" altLang="en-US"/>
              <a:t>重用现存的词，但是含义不同，很难应用现有自然语言处理技术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2644" y="470967"/>
            <a:ext cx="5409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, </a:t>
            </a:r>
            <a:endParaRPr kumimoji="1" lang="en-US" altLang="zh-CN" sz="2800" dirty="0" smtClean="0"/>
          </a:p>
        </p:txBody>
      </p:sp>
      <p:pic>
        <p:nvPicPr>
          <p:cNvPr id="6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44" y="779938"/>
            <a:ext cx="3704714" cy="173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882" r="31447" b="76721"/>
          <a:stretch/>
        </p:blipFill>
        <p:spPr>
          <a:xfrm>
            <a:off x="3619500" y="739259"/>
            <a:ext cx="5354842" cy="1821275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5500706" y="500742"/>
            <a:ext cx="8355322" cy="2204597"/>
            <a:chOff x="5500706" y="500742"/>
            <a:chExt cx="8355322" cy="22045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1882" t="48756" r="32360" b="33333"/>
            <a:stretch/>
          </p:blipFill>
          <p:spPr>
            <a:xfrm>
              <a:off x="5500706" y="1278130"/>
              <a:ext cx="5210364" cy="138239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55548" y="500742"/>
              <a:ext cx="3000480" cy="2204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051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42" y="95516"/>
            <a:ext cx="2402786" cy="26172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446" y="52581"/>
            <a:ext cx="2152207" cy="26898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422" y="95516"/>
            <a:ext cx="2554460" cy="26040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6521" y="52580"/>
            <a:ext cx="3088772" cy="26469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0" y="109629"/>
            <a:ext cx="2414199" cy="25899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52500" y="95516"/>
            <a:ext cx="381000" cy="24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619500" y="95516"/>
            <a:ext cx="381000" cy="24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981700" y="324116"/>
            <a:ext cx="381000" cy="24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43158" y="82288"/>
            <a:ext cx="381000" cy="24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547600" y="109629"/>
            <a:ext cx="381000" cy="24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32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7" y="467467"/>
            <a:ext cx="1805003" cy="2255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8571"/>
          <a:stretch/>
        </p:blipFill>
        <p:spPr>
          <a:xfrm>
            <a:off x="4614883" y="666971"/>
            <a:ext cx="2422625" cy="19098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666971"/>
            <a:ext cx="2255996" cy="1973997"/>
          </a:xfrm>
          <a:prstGeom prst="rect">
            <a:avLst/>
          </a:prstGeom>
        </p:spPr>
      </p:pic>
      <p:pic>
        <p:nvPicPr>
          <p:cNvPr id="5" name="Picture 2" descr="mage result for cli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130296"/>
            <a:ext cx="409645" cy="40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300" y="618551"/>
            <a:ext cx="5153186" cy="2177077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2095500" y="112462"/>
            <a:ext cx="11586210" cy="46804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两点启发：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）有些页面已经被标记为恶意；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）一个页面推广多种黑词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66639" y="1739973"/>
            <a:ext cx="38395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800" dirty="0" smtClean="0"/>
              <a:t>…has </a:t>
            </a:r>
            <a:r>
              <a:rPr lang="en-US" altLang="zh-CN" sz="1800" dirty="0"/>
              <a:t>been reported as a Deceptive Site (sometimes called “phishing” pages</a:t>
            </a:r>
            <a:r>
              <a:rPr lang="en-US" altLang="zh-CN" sz="1800" dirty="0" smtClean="0"/>
              <a:t>)…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3338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dirty="0" smtClean="0"/>
              <a:t>我们的贡献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20725" y="755650"/>
            <a:ext cx="6708775" cy="1943894"/>
          </a:xfrm>
        </p:spPr>
        <p:txBody>
          <a:bodyPr/>
          <a:lstStyle/>
          <a:p>
            <a:r>
              <a:rPr kumimoji="1" lang="zh-CN" altLang="en-US" dirty="0" smtClean="0"/>
              <a:t>首次用自动化的方法检测新的黑话</a:t>
            </a:r>
          </a:p>
          <a:p>
            <a:pPr lvl="1"/>
            <a:r>
              <a:rPr kumimoji="1" lang="zh-CN" altLang="en-US" dirty="0" smtClean="0"/>
              <a:t>不需要理解黑词的语义</a:t>
            </a:r>
          </a:p>
          <a:p>
            <a:pPr lvl="1"/>
            <a:r>
              <a:rPr kumimoji="1" lang="zh-CN" altLang="en-US" dirty="0" smtClean="0"/>
              <a:t>利用现有搜索引擎的标签</a:t>
            </a:r>
          </a:p>
          <a:p>
            <a:pPr lvl="1"/>
            <a:r>
              <a:rPr kumimoji="1" lang="zh-CN" altLang="en-US" dirty="0" smtClean="0"/>
              <a:t>相关搜索（把黑产用户的搜索行为关联起来）</a:t>
            </a:r>
          </a:p>
          <a:p>
            <a:pPr lvl="1"/>
            <a:r>
              <a:rPr kumimoji="1" lang="zh-CN" altLang="en-US" dirty="0" smtClean="0"/>
              <a:t>发现了</a:t>
            </a:r>
            <a:r>
              <a:rPr kumimoji="1" lang="en-US" altLang="zh-CN" dirty="0" smtClean="0"/>
              <a:t>40</a:t>
            </a:r>
            <a:r>
              <a:rPr kumimoji="1" lang="zh-CN" altLang="en-US" dirty="0" smtClean="0"/>
              <a:t>万黑词，准确率</a:t>
            </a:r>
            <a:r>
              <a:rPr kumimoji="1" lang="en-US" altLang="zh-CN" dirty="0" smtClean="0"/>
              <a:t>94%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7429501" y="755650"/>
            <a:ext cx="6858000" cy="1943894"/>
          </a:xfrm>
          <a:prstGeom prst="rect">
            <a:avLst/>
          </a:prstGeom>
        </p:spPr>
        <p:txBody>
          <a:bodyPr vert="horz" lIns="110140" tIns="55070" rIns="110140" bIns="55070" rtlCol="0">
            <a:noAutofit/>
          </a:bodyPr>
          <a:lstStyle>
            <a:lvl1pPr marL="412750" indent="-41275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1pPr>
            <a:lvl2pPr marL="894715" indent="-34417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2pPr>
            <a:lvl3pPr marL="137668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3pPr>
            <a:lvl4pPr marL="192722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4pPr>
            <a:lvl5pPr marL="247840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5pPr>
            <a:lvl6pPr marL="302895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7949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3004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122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对黑词相关的黑产进行了测量</a:t>
            </a:r>
          </a:p>
          <a:p>
            <a:pPr lvl="1"/>
            <a:r>
              <a:rPr kumimoji="1" lang="zh-CN" altLang="en-US" dirty="0" smtClean="0"/>
              <a:t>揭示了网络黑产网站和推广的基础设施：域名、电话、支付手段等</a:t>
            </a:r>
          </a:p>
          <a:p>
            <a:pPr lvl="1"/>
            <a:r>
              <a:rPr kumimoji="1" lang="zh-CN" altLang="en-US" dirty="0" smtClean="0"/>
              <a:t>评估了黑词对搜索引擎、论坛的影响</a:t>
            </a:r>
          </a:p>
          <a:p>
            <a:pPr lvl="1"/>
            <a:r>
              <a:rPr kumimoji="1" lang="en-US" altLang="zh-CN" dirty="0" smtClean="0"/>
              <a:t>SEO</a:t>
            </a:r>
            <a:r>
              <a:rPr kumimoji="1" lang="zh-CN" altLang="en-US" dirty="0" smtClean="0"/>
              <a:t>服务使用的关键词变形技术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17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dirty="0" smtClean="0"/>
              <a:t>我们的方法：关键词驱动的黑色产业推广链条</a:t>
            </a:r>
            <a:endParaRPr kumimoji="1"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720725" y="755650"/>
            <a:ext cx="9070975" cy="1867694"/>
          </a:xfrm>
        </p:spPr>
        <p:txBody>
          <a:bodyPr/>
          <a:lstStyle/>
          <a:p>
            <a:r>
              <a:rPr kumimoji="1" lang="zh-CN" altLang="en-US" b="1" dirty="0" smtClean="0">
                <a:solidFill>
                  <a:srgbClr val="FFFF00"/>
                </a:solidFill>
              </a:rPr>
              <a:t>黑产的商家</a:t>
            </a:r>
            <a:r>
              <a:rPr kumimoji="1" lang="zh-CN" altLang="en-US" dirty="0" smtClean="0"/>
              <a:t>依赖</a:t>
            </a:r>
            <a:r>
              <a:rPr kumimoji="1" lang="en-US" altLang="zh-CN" dirty="0" err="1" smtClean="0"/>
              <a:t>Blackhat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SEO</a:t>
            </a:r>
            <a:r>
              <a:rPr kumimoji="1" lang="zh-CN" altLang="en-US" dirty="0" smtClean="0"/>
              <a:t> 推广他们的产品或服务</a:t>
            </a:r>
          </a:p>
          <a:p>
            <a:r>
              <a:rPr kumimoji="1" lang="en-US" altLang="zh-CN" b="1" dirty="0" smtClean="0">
                <a:solidFill>
                  <a:srgbClr val="FFFF00"/>
                </a:solidFill>
              </a:rPr>
              <a:t>SEO</a:t>
            </a:r>
            <a:r>
              <a:rPr kumimoji="1" lang="zh-CN" altLang="en-US" b="1" dirty="0" smtClean="0">
                <a:solidFill>
                  <a:srgbClr val="FFFF00"/>
                </a:solidFill>
              </a:rPr>
              <a:t>服务商 </a:t>
            </a:r>
            <a:r>
              <a:rPr kumimoji="1" lang="zh-CN" altLang="en-US" dirty="0" smtClean="0"/>
              <a:t>利用同一个基础设施推广多种黑词</a:t>
            </a:r>
          </a:p>
          <a:p>
            <a:r>
              <a:rPr kumimoji="1" lang="zh-CN" altLang="en-US" b="1" dirty="0" smtClean="0">
                <a:solidFill>
                  <a:srgbClr val="FFFF00"/>
                </a:solidFill>
              </a:rPr>
              <a:t>搜索引擎（</a:t>
            </a:r>
            <a:r>
              <a:rPr kumimoji="1" lang="en-US" altLang="zh-CN" b="1" dirty="0" smtClean="0">
                <a:solidFill>
                  <a:srgbClr val="FFFF00"/>
                </a:solidFill>
              </a:rPr>
              <a:t>SE</a:t>
            </a:r>
            <a:r>
              <a:rPr kumimoji="1" lang="zh-CN" altLang="en-US" b="1" dirty="0" smtClean="0">
                <a:solidFill>
                  <a:srgbClr val="FFFF00"/>
                </a:solidFill>
              </a:rPr>
              <a:t>）</a:t>
            </a:r>
            <a:r>
              <a:rPr kumimoji="1" lang="zh-CN" altLang="en-US" dirty="0" smtClean="0"/>
              <a:t>利用关键词收录网站和连接</a:t>
            </a:r>
          </a:p>
          <a:p>
            <a:r>
              <a:rPr kumimoji="1" lang="zh-CN" altLang="en-US" b="1" dirty="0" smtClean="0">
                <a:solidFill>
                  <a:srgbClr val="FFFF00"/>
                </a:solidFill>
              </a:rPr>
              <a:t>黑产的用户</a:t>
            </a:r>
            <a:r>
              <a:rPr kumimoji="1" lang="zh-CN" altLang="en-US" dirty="0" smtClean="0"/>
              <a:t>使用关键词搜索产品或服务，被</a:t>
            </a:r>
            <a:r>
              <a:rPr kumimoji="1" lang="en-US" altLang="zh-CN" dirty="0" smtClean="0"/>
              <a:t>SE</a:t>
            </a:r>
            <a:r>
              <a:rPr kumimoji="1" lang="zh-CN" altLang="en-US" dirty="0" smtClean="0"/>
              <a:t>关联</a:t>
            </a:r>
            <a:endParaRPr kumimoji="1" lang="zh-CN" altLang="en-US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0" y="112462"/>
            <a:ext cx="2684286" cy="251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99368" y="112462"/>
            <a:ext cx="5215732" cy="46804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黑产推广的模式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578" y="600359"/>
            <a:ext cx="4297522" cy="20623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94" y="565944"/>
            <a:ext cx="4315606" cy="2062372"/>
          </a:xfrm>
          <a:prstGeom prst="rect">
            <a:avLst/>
          </a:prstGeom>
        </p:spPr>
      </p:pic>
      <p:sp>
        <p:nvSpPr>
          <p:cNvPr id="7" name="标题 3"/>
          <p:cNvSpPr txBox="1">
            <a:spLocks/>
          </p:cNvSpPr>
          <p:nvPr/>
        </p:nvSpPr>
        <p:spPr>
          <a:xfrm>
            <a:off x="6972300" y="132310"/>
            <a:ext cx="5215732" cy="468049"/>
          </a:xfrm>
          <a:prstGeom prst="rect">
            <a:avLst/>
          </a:prstGeom>
        </p:spPr>
        <p:txBody>
          <a:bodyPr vert="horz" lIns="110140" tIns="55070" rIns="110140" bIns="55070" rtlCol="0" anchor="ctr">
            <a:normAutofit fontScale="90000" lnSpcReduction="20000"/>
          </a:bodyPr>
          <a:lstStyle>
            <a:lvl1pPr algn="ctr" defTabSz="110109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方正正粗黑简体" pitchFamily="2" charset="-122"/>
                <a:ea typeface="方正正粗黑简体" pitchFamily="2" charset="-122"/>
                <a:cs typeface="+mj-cs"/>
              </a:defRPr>
            </a:lvl1pPr>
          </a:lstStyle>
          <a:p>
            <a:r>
              <a:rPr kumimoji="1" lang="zh-CN" altLang="en-US" dirty="0" smtClean="0"/>
              <a:t>我们的检测流程</a:t>
            </a:r>
            <a:r>
              <a:rPr kumimoji="1" lang="en-US" altLang="zh-CN" dirty="0" smtClean="0"/>
              <a:t>—KDES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7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dirty="0" smtClean="0"/>
              <a:t>近年来地下经济（黑产）的发展与对抗</a:t>
            </a:r>
            <a:endParaRPr kumimoji="1"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571501" y="755650"/>
            <a:ext cx="7467600" cy="1657350"/>
          </a:xfrm>
        </p:spPr>
        <p:txBody>
          <a:bodyPr/>
          <a:lstStyle/>
          <a:p>
            <a:r>
              <a:rPr kumimoji="1" lang="zh-CN" altLang="en-US" dirty="0" smtClean="0"/>
              <a:t>地下产业进入互联网</a:t>
            </a:r>
            <a:r>
              <a:rPr kumimoji="1" lang="zh-CN" altLang="en-US" dirty="0"/>
              <a:t>＋模式</a:t>
            </a:r>
            <a:r>
              <a:rPr kumimoji="1" lang="zh-CN" altLang="en-US" dirty="0" smtClean="0"/>
              <a:t>，前所未有</a:t>
            </a:r>
            <a:r>
              <a:rPr kumimoji="1" lang="zh-CN" altLang="en-US" dirty="0"/>
              <a:t>的用户规模</a:t>
            </a:r>
            <a:endParaRPr kumimoji="1" lang="zh-CN" altLang="en-US" dirty="0" smtClean="0"/>
          </a:p>
          <a:p>
            <a:r>
              <a:rPr kumimoji="1" lang="zh-CN" altLang="en-US" dirty="0" smtClean="0"/>
              <a:t>网络诈骗、网络赌博</a:t>
            </a:r>
            <a:r>
              <a:rPr kumimoji="1" lang="zh-CN" altLang="en-US" dirty="0"/>
              <a:t>、网络色情、网络</a:t>
            </a:r>
            <a:r>
              <a:rPr kumimoji="1" lang="zh-CN" altLang="en-US" dirty="0" smtClean="0"/>
              <a:t>贩毒</a:t>
            </a:r>
            <a:endParaRPr kumimoji="1" lang="zh-CN" altLang="en-US" dirty="0"/>
          </a:p>
          <a:p>
            <a:r>
              <a:rPr kumimoji="1" lang="zh-CN" altLang="en-US" dirty="0"/>
              <a:t>每个人都可能成为受害者</a:t>
            </a:r>
          </a:p>
          <a:p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0782300" y="580511"/>
            <a:ext cx="2514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安全</a:t>
            </a:r>
            <a:r>
              <a:rPr kumimoji="1" lang="zh-CN" altLang="en-US" smtClean="0">
                <a:solidFill>
                  <a:schemeClr val="bg1"/>
                </a:solidFill>
              </a:rPr>
              <a:t>领域的对抗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05900" y="1218069"/>
            <a:ext cx="2057400" cy="567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系统内存的战争</a:t>
            </a:r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105900" y="2003028"/>
            <a:ext cx="2057400" cy="620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网络协议</a:t>
            </a:r>
            <a:r>
              <a:rPr kumimoji="1" lang="zh-CN" altLang="en-US" dirty="0" smtClean="0"/>
              <a:t>的战争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2306299" y="1218070"/>
            <a:ext cx="1676400" cy="1405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黑产的战争</a:t>
            </a:r>
            <a:endParaRPr kumimoji="1" lang="zh-CN" altLang="en-US" dirty="0"/>
          </a:p>
        </p:txBody>
      </p:sp>
      <p:sp>
        <p:nvSpPr>
          <p:cNvPr id="22" name="右箭头 21"/>
          <p:cNvSpPr/>
          <p:nvPr/>
        </p:nvSpPr>
        <p:spPr>
          <a:xfrm>
            <a:off x="11391900" y="134711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11391900" y="2108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58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2100" y="112462"/>
            <a:ext cx="12119610" cy="46804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如何提取关键词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锚文本是最有效的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0" y="530136"/>
            <a:ext cx="4271010" cy="2188597"/>
          </a:xfrm>
          <a:prstGeom prst="rect">
            <a:avLst/>
          </a:prstGeom>
        </p:spPr>
      </p:pic>
      <p:pic>
        <p:nvPicPr>
          <p:cNvPr id="6" name="内容占位符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14" y="613055"/>
            <a:ext cx="4359686" cy="191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2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7290" y="112462"/>
            <a:ext cx="12119610" cy="46804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如何过滤热点新闻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9" b="22937"/>
          <a:stretch/>
        </p:blipFill>
        <p:spPr>
          <a:xfrm>
            <a:off x="1562100" y="545909"/>
            <a:ext cx="4038600" cy="2153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53"/>
          <a:stretch/>
        </p:blipFill>
        <p:spPr>
          <a:xfrm>
            <a:off x="7886700" y="642144"/>
            <a:ext cx="5027972" cy="19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090" y="112462"/>
            <a:ext cx="10290810" cy="46804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利用搜索引擎的标签，判断白词和黑词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499073"/>
            <a:ext cx="2513081" cy="2251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900" y="283844"/>
            <a:ext cx="2561400" cy="2466534"/>
          </a:xfrm>
          <a:prstGeom prst="rect">
            <a:avLst/>
          </a:prstGeom>
        </p:spPr>
      </p:pic>
      <p:sp>
        <p:nvSpPr>
          <p:cNvPr id="6" name="内容占位符 15"/>
          <p:cNvSpPr txBox="1">
            <a:spLocks/>
          </p:cNvSpPr>
          <p:nvPr/>
        </p:nvSpPr>
        <p:spPr>
          <a:xfrm>
            <a:off x="571501" y="732911"/>
            <a:ext cx="2743200" cy="1433233"/>
          </a:xfrm>
          <a:prstGeom prst="rect">
            <a:avLst/>
          </a:prstGeom>
        </p:spPr>
        <p:txBody>
          <a:bodyPr lIns="110140" tIns="55070" rIns="110140" bIns="55070"/>
          <a:lstStyle>
            <a:defPPr>
              <a:defRPr lang="zh-CN"/>
            </a:defPPr>
            <a:lvl1pPr marL="0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545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1090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2270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2815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53360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3905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5085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5630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搜索“清华”，结果没有触发告警，网站可能是在白名单里</a:t>
            </a:r>
            <a:endParaRPr kumimoji="1" lang="zh-CN" altLang="en-US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  <p:sp>
        <p:nvSpPr>
          <p:cNvPr id="7" name="内容占位符 15"/>
          <p:cNvSpPr txBox="1">
            <a:spLocks/>
          </p:cNvSpPr>
          <p:nvPr/>
        </p:nvSpPr>
        <p:spPr>
          <a:xfrm>
            <a:off x="6438900" y="580510"/>
            <a:ext cx="3960715" cy="2042833"/>
          </a:xfrm>
          <a:prstGeom prst="rect">
            <a:avLst/>
          </a:prstGeom>
        </p:spPr>
        <p:txBody>
          <a:bodyPr lIns="110140" tIns="55070" rIns="110140" bIns="55070"/>
          <a:lstStyle>
            <a:defPPr>
              <a:defRPr lang="zh-CN"/>
            </a:defPPr>
            <a:lvl1pPr marL="0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545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1090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2270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2815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53360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3905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5085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5630" algn="l" defTabSz="11010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搜索“博彩网”，结果触发多项百度的告警；</a:t>
            </a:r>
          </a:p>
          <a:p>
            <a:endParaRPr kumimoji="1" lang="zh-CN" altLang="en-US" dirty="0" smtClean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我们的阈值：前</a:t>
            </a:r>
            <a:r>
              <a:rPr kumimoji="1" lang="en-US" altLang="zh-CN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50</a:t>
            </a:r>
            <a:r>
              <a:rPr kumimoji="1" lang="zh-CN" altLang="en-US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条结果中有</a:t>
            </a:r>
            <a:r>
              <a:rPr kumimoji="1" lang="en-US" altLang="zh-CN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3</a:t>
            </a:r>
            <a:r>
              <a:rPr kumimoji="1" lang="zh-CN" altLang="en-US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条告警，则判为黑</a:t>
            </a:r>
          </a:p>
          <a:p>
            <a:endParaRPr kumimoji="1" lang="zh-CN" altLang="en-US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利用相关搜索来扩展黑词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603530"/>
            <a:ext cx="4964696" cy="21952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570192"/>
            <a:ext cx="5159736" cy="22277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76900" y="794544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相关搜索：</a:t>
            </a:r>
          </a:p>
          <a:p>
            <a:endParaRPr kumimoji="1" lang="zh-CN" altLang="en-US" sz="2400" dirty="0" smtClean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把用户的搜索行为关联起来</a:t>
            </a:r>
            <a:endParaRPr kumimoji="1" lang="zh-CN" altLang="en-US" sz="2400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640393"/>
            <a:ext cx="4876800" cy="2091694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6743700" y="870744"/>
            <a:ext cx="6781800" cy="1951831"/>
          </a:xfrm>
          <a:prstGeom prst="rect">
            <a:avLst/>
          </a:prstGeom>
        </p:spPr>
        <p:txBody>
          <a:bodyPr>
            <a:normAutofit/>
          </a:bodyPr>
          <a:lstStyle>
            <a:lvl1pPr marL="412750" indent="-41275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1pPr>
            <a:lvl2pPr marL="894715" indent="-34417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2pPr>
            <a:lvl3pPr marL="137668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3pPr>
            <a:lvl4pPr marL="192722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4pPr>
            <a:lvl5pPr marL="247840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5pPr>
            <a:lvl6pPr marL="302895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7949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3004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122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500"/>
              </a:spcBef>
            </a:pPr>
            <a:r>
              <a:rPr kumimoji="1" lang="zh-CN" altLang="en-US" dirty="0" smtClean="0">
                <a:cs typeface="Times New Roman" charset="0"/>
              </a:rPr>
              <a:t>抽样</a:t>
            </a:r>
            <a:r>
              <a:rPr kumimoji="1" lang="en-US" altLang="zh-CN" dirty="0" smtClean="0">
                <a:cs typeface="Times New Roman" charset="0"/>
              </a:rPr>
              <a:t>1000</a:t>
            </a:r>
            <a:r>
              <a:rPr kumimoji="1" lang="zh-CN" altLang="en-US" dirty="0" smtClean="0">
                <a:cs typeface="Times New Roman" charset="0"/>
              </a:rPr>
              <a:t>个手工验证</a:t>
            </a:r>
            <a:endParaRPr kumimoji="1" lang="en-US" altLang="zh-CN" dirty="0" smtClean="0">
              <a:cs typeface="Times New Roman" charset="0"/>
            </a:endParaRPr>
          </a:p>
          <a:p>
            <a:pPr>
              <a:spcBef>
                <a:spcPts val="1500"/>
              </a:spcBef>
            </a:pPr>
            <a:r>
              <a:rPr kumimoji="1" lang="zh-CN" altLang="en-US" dirty="0" smtClean="0">
                <a:solidFill>
                  <a:srgbClr val="FF0000"/>
                </a:solidFill>
                <a:cs typeface="Times New Roman" charset="0"/>
              </a:rPr>
              <a:t>确认</a:t>
            </a:r>
            <a:r>
              <a:rPr kumimoji="1" lang="en-US" altLang="zh-CN" dirty="0" smtClean="0">
                <a:solidFill>
                  <a:srgbClr val="FF0000"/>
                </a:solidFill>
                <a:cs typeface="Times New Roman" charset="0"/>
              </a:rPr>
              <a:t>943</a:t>
            </a:r>
            <a:r>
              <a:rPr kumimoji="1" lang="zh-CN" altLang="en-US" dirty="0" smtClean="0">
                <a:solidFill>
                  <a:srgbClr val="FF0000"/>
                </a:solidFill>
                <a:cs typeface="Times New Roman" charset="0"/>
              </a:rPr>
              <a:t>个</a:t>
            </a:r>
            <a:endParaRPr kumimoji="1" lang="zh-CN" altLang="en-US" b="1" dirty="0" smtClean="0">
              <a:cs typeface="Times New Roman" charset="0"/>
            </a:endParaRPr>
          </a:p>
          <a:p>
            <a:pPr>
              <a:spcBef>
                <a:spcPts val="1500"/>
              </a:spcBef>
            </a:pPr>
            <a:r>
              <a:rPr kumimoji="1" lang="zh-CN" altLang="en-US" dirty="0" smtClean="0">
                <a:solidFill>
                  <a:srgbClr val="FF0000"/>
                </a:solidFill>
                <a:cs typeface="Times New Roman" charset="0"/>
              </a:rPr>
              <a:t>准确率 </a:t>
            </a:r>
            <a:r>
              <a:rPr kumimoji="1" lang="en-US" altLang="zh-CN" dirty="0" smtClean="0">
                <a:solidFill>
                  <a:srgbClr val="FF0000"/>
                </a:solidFill>
                <a:cs typeface="Times New Roman" charset="0"/>
              </a:rPr>
              <a:t> ~</a:t>
            </a:r>
            <a:r>
              <a:rPr kumimoji="1" lang="zh-CN" altLang="en-US" dirty="0" smtClean="0">
                <a:solidFill>
                  <a:srgbClr val="FF0000"/>
                </a:solidFill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cs typeface="Times New Roman" charset="0"/>
              </a:rPr>
              <a:t>94</a:t>
            </a:r>
            <a:r>
              <a:rPr kumimoji="1" lang="en-US" altLang="zh-CN" dirty="0" smtClean="0">
                <a:solidFill>
                  <a:srgbClr val="FF0000"/>
                </a:solidFill>
                <a:cs typeface="Times New Roman" charset="0"/>
              </a:rPr>
              <a:t>%</a:t>
            </a:r>
            <a:endParaRPr kumimoji="1" lang="en-US" altLang="zh-CN" dirty="0" smtClean="0">
              <a:solidFill>
                <a:srgbClr val="FF0000"/>
              </a:solidFill>
              <a:cs typeface="Times New Roman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结果：</a:t>
            </a:r>
            <a:r>
              <a:rPr kumimoji="1" lang="en-US" altLang="zh-CN" dirty="0" smtClean="0"/>
              <a:t>~40</a:t>
            </a:r>
            <a:r>
              <a:rPr kumimoji="1" lang="zh-CN" altLang="en-US" dirty="0" smtClean="0"/>
              <a:t>万 新的关键词，</a:t>
            </a:r>
            <a:r>
              <a:rPr kumimoji="1" lang="en-US" altLang="zh-CN" dirty="0" smtClean="0"/>
              <a:t>~2M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URL,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~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1M</a:t>
            </a:r>
            <a:r>
              <a:rPr kumimoji="1" lang="zh-CN" altLang="en-US" dirty="0" smtClean="0"/>
              <a:t> 域名，</a:t>
            </a:r>
            <a:r>
              <a:rPr kumimoji="1" lang="en-US" altLang="zh-CN" dirty="0" smtClean="0"/>
              <a:t>1500</a:t>
            </a:r>
            <a:r>
              <a:rPr kumimoji="1" lang="zh-CN" altLang="en-US" dirty="0" smtClean="0"/>
              <a:t>核心词，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0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668595"/>
            <a:ext cx="5365495" cy="200925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最热门的黑词、对搜索引擎的污染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559" y="643201"/>
            <a:ext cx="5532151" cy="21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108744"/>
            <a:ext cx="3272945" cy="2699544"/>
          </a:xfrm>
          <a:prstGeom prst="rect">
            <a:avLst/>
          </a:prstGeom>
        </p:spPr>
      </p:pic>
      <p:sp>
        <p:nvSpPr>
          <p:cNvPr id="3" name="内容占位符 2"/>
          <p:cNvSpPr txBox="1">
            <a:spLocks/>
          </p:cNvSpPr>
          <p:nvPr/>
        </p:nvSpPr>
        <p:spPr>
          <a:xfrm>
            <a:off x="800100" y="794544"/>
            <a:ext cx="7772400" cy="1905000"/>
          </a:xfrm>
          <a:prstGeom prst="rect">
            <a:avLst/>
          </a:prstGeom>
        </p:spPr>
        <p:txBody>
          <a:bodyPr>
            <a:normAutofit/>
          </a:bodyPr>
          <a:lstStyle>
            <a:lvl1pPr marL="412750" indent="-41275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1pPr>
            <a:lvl2pPr marL="894715" indent="-34417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2pPr>
            <a:lvl3pPr marL="137668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3pPr>
            <a:lvl4pPr marL="192722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4pPr>
            <a:lvl5pPr marL="247840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5pPr>
            <a:lvl6pPr marL="302895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7949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3004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122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500"/>
              </a:spcBef>
            </a:pPr>
            <a:r>
              <a:rPr kumimoji="1" lang="zh-CN" altLang="en-US" dirty="0" smtClean="0">
                <a:cs typeface="Times New Roman" charset="0"/>
              </a:rPr>
              <a:t>分析了域名、</a:t>
            </a:r>
            <a:r>
              <a:rPr kumimoji="1" lang="en-US" altLang="zh-CN" dirty="0" smtClean="0">
                <a:cs typeface="Times New Roman" charset="0"/>
              </a:rPr>
              <a:t>Web</a:t>
            </a:r>
            <a:r>
              <a:rPr kumimoji="1" lang="zh-CN" altLang="en-US" dirty="0" smtClean="0">
                <a:cs typeface="Times New Roman" charset="0"/>
              </a:rPr>
              <a:t>页面，提取了</a:t>
            </a:r>
            <a:r>
              <a:rPr kumimoji="1" lang="en-US" altLang="zh-CN" dirty="0" smtClean="0">
                <a:cs typeface="Times New Roman" charset="0"/>
              </a:rPr>
              <a:t>QQ</a:t>
            </a:r>
            <a:r>
              <a:rPr kumimoji="1" lang="zh-CN" altLang="en-US" dirty="0" smtClean="0">
                <a:cs typeface="Times New Roman" charset="0"/>
              </a:rPr>
              <a:t>、电话等信息</a:t>
            </a:r>
          </a:p>
          <a:p>
            <a:pPr>
              <a:spcBef>
                <a:spcPts val="1500"/>
              </a:spcBef>
            </a:pPr>
            <a:r>
              <a:rPr kumimoji="1" lang="zh-CN" altLang="en-US" dirty="0" smtClean="0">
                <a:cs typeface="Times New Roman" charset="0"/>
              </a:rPr>
              <a:t>常见的变形技巧</a:t>
            </a:r>
            <a:r>
              <a:rPr kumimoji="1" lang="zh-CN" altLang="en-US" sz="2000" dirty="0" smtClean="0">
                <a:cs typeface="Times New Roman" charset="0"/>
              </a:rPr>
              <a:t> </a:t>
            </a:r>
            <a:br>
              <a:rPr kumimoji="1" lang="zh-CN" altLang="en-US" sz="2000" dirty="0" smtClean="0">
                <a:cs typeface="Times New Roman" charset="0"/>
              </a:rPr>
            </a:br>
            <a:endParaRPr kumimoji="1" lang="zh-CN" altLang="en-US" sz="2000" dirty="0" smtClean="0">
              <a:cs typeface="Times New Roman" charset="0"/>
            </a:endParaRPr>
          </a:p>
          <a:p>
            <a:pPr>
              <a:spcBef>
                <a:spcPts val="1500"/>
              </a:spcBef>
            </a:pPr>
            <a:r>
              <a:rPr kumimoji="1" lang="en-US" altLang="zh-CN" dirty="0" smtClean="0">
                <a:cs typeface="Times New Roman" charset="0"/>
              </a:rPr>
              <a:t>6K</a:t>
            </a:r>
            <a:r>
              <a:rPr kumimoji="1" lang="zh-CN" altLang="en-US" dirty="0" smtClean="0">
                <a:cs typeface="Times New Roman" charset="0"/>
              </a:rPr>
              <a:t>电话分布在</a:t>
            </a:r>
            <a:r>
              <a:rPr kumimoji="1" lang="en-US" altLang="zh-CN" dirty="0" smtClean="0">
                <a:cs typeface="Times New Roman" charset="0"/>
              </a:rPr>
              <a:t>30</a:t>
            </a:r>
            <a:r>
              <a:rPr kumimoji="1" lang="zh-CN" altLang="en-US" dirty="0" smtClean="0">
                <a:cs typeface="Times New Roman" charset="0"/>
              </a:rPr>
              <a:t>个省份，山东最多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02285" y="1490524"/>
            <a:ext cx="2055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FF00"/>
                </a:solidFill>
              </a:rPr>
              <a:t>12</a:t>
            </a:r>
            <a:r>
              <a:rPr kumimoji="1" lang="zh-CN" altLang="en-US" sz="2800" dirty="0" smtClean="0">
                <a:solidFill>
                  <a:srgbClr val="FFFF00"/>
                </a:solidFill>
              </a:rPr>
              <a:t>三</a:t>
            </a:r>
            <a:r>
              <a:rPr kumimoji="1" lang="en-US" altLang="zh-CN" sz="2800" dirty="0" smtClean="0">
                <a:solidFill>
                  <a:srgbClr val="FFFF00"/>
                </a:solidFill>
              </a:rPr>
              <a:t>4x5</a:t>
            </a:r>
            <a:endParaRPr lang="en-US" altLang="zh-CN" sz="2800" dirty="0">
              <a:solidFill>
                <a:srgbClr val="FFFF00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6233151" y="1502402"/>
            <a:ext cx="700095" cy="45030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29450" y="1429485"/>
            <a:ext cx="14668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smtClean="0">
                <a:solidFill>
                  <a:srgbClr val="FFFF00"/>
                </a:solidFill>
              </a:rPr>
              <a:t>123456</a:t>
            </a:r>
            <a:endParaRPr kumimoji="1" lang="zh-CN" altLang="en-US" sz="2800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630" y="1526982"/>
            <a:ext cx="407417" cy="450303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结果分析、测量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23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090" y="32544"/>
            <a:ext cx="12961620" cy="46804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这些黑词在贴吧和知道等论坛上</a:t>
            </a:r>
            <a:r>
              <a:rPr kumimoji="1" lang="zh-CN" altLang="en-US" smtClean="0"/>
              <a:t>出现的情况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551425"/>
            <a:ext cx="5445251" cy="22568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502" y="478535"/>
            <a:ext cx="4538445" cy="23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dirty="0" smtClean="0"/>
              <a:t>总结和未来的工作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20725" y="671233"/>
            <a:ext cx="6708775" cy="1943894"/>
          </a:xfrm>
        </p:spPr>
        <p:txBody>
          <a:bodyPr/>
          <a:lstStyle/>
          <a:p>
            <a:r>
              <a:rPr kumimoji="1" lang="zh-CN" altLang="en-US" dirty="0" smtClean="0"/>
              <a:t>我们首次用自动化方法检测黑词网站的黑话</a:t>
            </a:r>
          </a:p>
          <a:p>
            <a:pPr lvl="1"/>
            <a:r>
              <a:rPr kumimoji="1" lang="zh-CN" altLang="en-US" dirty="0" smtClean="0"/>
              <a:t>利用搜索引擎的标签和相关搜索</a:t>
            </a:r>
          </a:p>
          <a:p>
            <a:r>
              <a:rPr kumimoji="1" lang="zh-CN" altLang="en-US" dirty="0"/>
              <a:t>对黑词相关的黑产进行了测量</a:t>
            </a:r>
          </a:p>
          <a:p>
            <a:pPr lvl="1"/>
            <a:r>
              <a:rPr kumimoji="1" lang="zh-CN" altLang="en-US" dirty="0" smtClean="0"/>
              <a:t>评估了对搜索引擎和论坛的影响</a:t>
            </a:r>
          </a:p>
          <a:p>
            <a:pPr lvl="1"/>
            <a:r>
              <a:rPr kumimoji="1" lang="zh-CN" altLang="en-US" dirty="0" smtClean="0"/>
              <a:t>分析了黑产的分布情况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7429500" y="642144"/>
            <a:ext cx="6858000" cy="1943894"/>
          </a:xfrm>
          <a:prstGeom prst="rect">
            <a:avLst/>
          </a:prstGeom>
        </p:spPr>
        <p:txBody>
          <a:bodyPr vert="horz" lIns="110140" tIns="55070" rIns="110140" bIns="55070" rtlCol="0">
            <a:noAutofit/>
          </a:bodyPr>
          <a:lstStyle>
            <a:lvl1pPr marL="412750" indent="-41275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1pPr>
            <a:lvl2pPr marL="894715" indent="-34417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2pPr>
            <a:lvl3pPr marL="137668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3pPr>
            <a:lvl4pPr marL="192722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4pPr>
            <a:lvl5pPr marL="247840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+mn-cs"/>
              </a:defRPr>
            </a:lvl5pPr>
            <a:lvl6pPr marL="302895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79495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3004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1220" indent="-275590" algn="l" defTabSz="1101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已部署在百度，净化搜索结果</a:t>
            </a:r>
          </a:p>
          <a:p>
            <a:r>
              <a:rPr kumimoji="1" lang="zh-CN" altLang="en-US" dirty="0" smtClean="0"/>
              <a:t>进一步的应用</a:t>
            </a:r>
          </a:p>
          <a:p>
            <a:pPr lvl="1"/>
            <a:r>
              <a:rPr kumimoji="1" lang="zh-CN" altLang="en-US" dirty="0" smtClean="0"/>
              <a:t>净化论坛、网络商店等内容</a:t>
            </a:r>
          </a:p>
          <a:p>
            <a:pPr lvl="1"/>
            <a:r>
              <a:rPr kumimoji="1" lang="zh-CN" altLang="en-US" dirty="0" smtClean="0"/>
              <a:t>检测语义不一致的、被攻破的网站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ptical flare (32).png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rot="18713636">
            <a:off x="3753447" y="-3500455"/>
            <a:ext cx="7122371" cy="10105540"/>
          </a:xfrm>
          <a:prstGeom prst="rect">
            <a:avLst/>
          </a:prstGeom>
        </p:spPr>
      </p:pic>
      <p:sp>
        <p:nvSpPr>
          <p:cNvPr id="5" name="Title 4"/>
          <p:cNvSpPr txBox="1"/>
          <p:nvPr/>
        </p:nvSpPr>
        <p:spPr>
          <a:xfrm>
            <a:off x="0" y="489744"/>
            <a:ext cx="14401800" cy="1676400"/>
          </a:xfrm>
          <a:prstGeom prst="rect">
            <a:avLst/>
          </a:prstGeom>
        </p:spPr>
        <p:txBody>
          <a:bodyPr lIns="110140" tIns="55070" rIns="110140" bIns="5507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bg1"/>
                </a:solidFill>
                <a:latin typeface="+mj-lt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anose="020B0A04020102020204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anose="020B0A04020102020204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anose="020B0A04020102020204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anose="020B0A04020102020204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anose="020B0A04020102020204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anose="020B0A04020102020204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anose="020B0A04020102020204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zh-CN" altLang="en-US" dirty="0" smtClean="0">
                <a:solidFill>
                  <a:srgbClr val="FFFFFF"/>
                </a:solidFill>
                <a:latin typeface="Arial" panose="020B0604020202020204"/>
              </a:rPr>
              <a:t>谢谢</a:t>
            </a:r>
          </a:p>
          <a:p>
            <a:pPr algn="ctr"/>
            <a:endParaRPr lang="zh-CN" altLang="en-US" dirty="0" smtClean="0">
              <a:solidFill>
                <a:srgbClr val="FFFFFF"/>
              </a:solidFill>
              <a:latin typeface="Arial" panose="020B0604020202020204"/>
            </a:endParaRPr>
          </a:p>
          <a:p>
            <a:pPr algn="ctr"/>
            <a:r>
              <a:rPr lang="en-US" altLang="zh-CN" dirty="0" smtClean="0">
                <a:solidFill>
                  <a:srgbClr val="FFFFFF"/>
                </a:solidFill>
                <a:latin typeface="Arial" panose="020B0604020202020204"/>
              </a:rPr>
              <a:t>Q</a:t>
            </a:r>
            <a:r>
              <a:rPr lang="zh-CN" altLang="en-US" dirty="0" smtClean="0">
                <a:solidFill>
                  <a:srgbClr val="FFFFFF"/>
                </a:solidFill>
                <a:latin typeface="Arial" panose="020B0604020202020204"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latin typeface="Arial" panose="020B0604020202020204"/>
              </a:rPr>
              <a:t>&amp;</a:t>
            </a:r>
            <a:r>
              <a:rPr lang="zh-CN" altLang="en-US" dirty="0" smtClean="0">
                <a:solidFill>
                  <a:srgbClr val="FFFFFF"/>
                </a:solidFill>
                <a:latin typeface="Arial" panose="020B0604020202020204"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latin typeface="Arial" panose="020B0604020202020204"/>
              </a:rPr>
              <a:t>A</a:t>
            </a:r>
            <a:endParaRPr lang="zh-CN" altLang="en-US" dirty="0" smtClean="0">
              <a:solidFill>
                <a:srgbClr val="FFFFFF"/>
              </a:solidFill>
              <a:latin typeface="Arial" panose="020B0604020202020204"/>
            </a:endParaRPr>
          </a:p>
          <a:p>
            <a:pPr algn="ctr"/>
            <a:endParaRPr lang="zh-CN" altLang="en-US" dirty="0" smtClean="0">
              <a:solidFill>
                <a:srgbClr val="FFFFFF"/>
              </a:solidFill>
              <a:latin typeface="Arial" panose="020B0604020202020204"/>
            </a:endParaRPr>
          </a:p>
          <a:p>
            <a:pPr algn="ctr"/>
            <a:r>
              <a:rPr lang="en-US" altLang="zh-CN" dirty="0" err="1" smtClean="0">
                <a:solidFill>
                  <a:srgbClr val="FFFFFF"/>
                </a:solidFill>
                <a:latin typeface="Arial" panose="020B0604020202020204"/>
              </a:rPr>
              <a:t>duanhx@tsinghua.edu.cn</a:t>
            </a:r>
            <a:endParaRPr lang="en-GB" dirty="0">
              <a:solidFill>
                <a:srgbClr val="FFFFFF"/>
              </a:solid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dirty="0" smtClean="0"/>
              <a:t>近年来我们关于黑产的研究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71500" y="718344"/>
            <a:ext cx="5410200" cy="1943894"/>
          </a:xfrm>
        </p:spPr>
        <p:txBody>
          <a:bodyPr/>
          <a:lstStyle/>
          <a:p>
            <a:r>
              <a:rPr kumimoji="1" lang="zh-CN" altLang="en-US" sz="2000" dirty="0" smtClean="0"/>
              <a:t>我们关于地下产业（黑产）的研究</a:t>
            </a:r>
          </a:p>
          <a:p>
            <a:pPr lvl="1"/>
            <a:r>
              <a:rPr kumimoji="1" lang="zh-CN" altLang="en-US" sz="1700" dirty="0" smtClean="0"/>
              <a:t>中国</a:t>
            </a:r>
            <a:r>
              <a:rPr kumimoji="1" lang="zh-CN" altLang="en-US" sz="1700" dirty="0"/>
              <a:t>信息安全地下产业链调查报告</a:t>
            </a:r>
          </a:p>
          <a:p>
            <a:pPr lvl="1"/>
            <a:r>
              <a:rPr kumimoji="1" lang="zh-CN" altLang="en-US" sz="1700" dirty="0" smtClean="0"/>
              <a:t>推广</a:t>
            </a:r>
            <a:r>
              <a:rPr kumimoji="1" lang="zh-CN" altLang="en-US" sz="1700" dirty="0"/>
              <a:t>感染（</a:t>
            </a:r>
            <a:r>
              <a:rPr kumimoji="1" lang="en-US" altLang="zh-CN" sz="1700" dirty="0"/>
              <a:t>Promotion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Infection)</a:t>
            </a:r>
            <a:r>
              <a:rPr kumimoji="1" lang="zh-CN" altLang="en-US" sz="1700" dirty="0"/>
              <a:t>检测</a:t>
            </a:r>
          </a:p>
          <a:p>
            <a:pPr lvl="1"/>
            <a:r>
              <a:rPr kumimoji="1" lang="zh-CN" altLang="en-US" sz="1700" dirty="0"/>
              <a:t>大规模检测</a:t>
            </a:r>
            <a:r>
              <a:rPr kumimoji="1" lang="en-US" altLang="zh-CN" sz="1700" dirty="0" err="1"/>
              <a:t>Blackhat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SEO</a:t>
            </a:r>
            <a:r>
              <a:rPr kumimoji="1" lang="zh-CN" altLang="en-US" sz="1700" dirty="0"/>
              <a:t>的</a:t>
            </a:r>
            <a:r>
              <a:rPr kumimoji="1" lang="zh-CN" altLang="en-US" sz="1700" dirty="0" smtClean="0"/>
              <a:t>网络</a:t>
            </a:r>
            <a:endParaRPr kumimoji="1" lang="zh-CN" altLang="en-US" sz="1700" dirty="0"/>
          </a:p>
          <a:p>
            <a:pPr lvl="1"/>
            <a:r>
              <a:rPr kumimoji="1" lang="zh-CN" altLang="en-US" sz="1700" dirty="0"/>
              <a:t>地下产业的黑话</a:t>
            </a:r>
            <a:r>
              <a:rPr kumimoji="1" lang="zh-CN" altLang="en-US" sz="1700" dirty="0" smtClean="0"/>
              <a:t>检测</a:t>
            </a:r>
          </a:p>
          <a:p>
            <a:pPr lvl="1"/>
            <a:r>
              <a:rPr kumimoji="1" lang="zh-CN" altLang="en-US" sz="1700" dirty="0" smtClean="0"/>
              <a:t>大规模网络</a:t>
            </a:r>
            <a:r>
              <a:rPr kumimoji="1" lang="zh-CN" altLang="en-US" sz="1700" dirty="0"/>
              <a:t>流量劫持（</a:t>
            </a:r>
            <a:r>
              <a:rPr kumimoji="1" lang="en-US" altLang="zh-CN" sz="1700" dirty="0"/>
              <a:t>DNS</a:t>
            </a:r>
            <a:r>
              <a:rPr kumimoji="1" lang="zh-CN" altLang="en-US" sz="1700" dirty="0"/>
              <a:t>、</a:t>
            </a:r>
            <a:r>
              <a:rPr kumimoji="1" lang="en-US" altLang="zh-CN" sz="1700" dirty="0"/>
              <a:t>HTTP</a:t>
            </a:r>
            <a:r>
              <a:rPr kumimoji="1" lang="zh-CN" altLang="en-US" sz="1700" dirty="0"/>
              <a:t>等）</a:t>
            </a:r>
          </a:p>
          <a:p>
            <a:pPr lvl="1"/>
            <a:endParaRPr kumimoji="1" lang="zh-CN" altLang="en-US" sz="1700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700" y="155769"/>
            <a:ext cx="3352800" cy="2539013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"/>
          <a:srcRect t="30931"/>
          <a:stretch/>
        </p:blipFill>
        <p:spPr>
          <a:xfrm>
            <a:off x="6210300" y="813651"/>
            <a:ext cx="3316843" cy="1881131"/>
          </a:xfrm>
          <a:prstGeom prst="rect">
            <a:avLst/>
          </a:prstGeom>
        </p:spPr>
      </p:pic>
      <p:sp>
        <p:nvSpPr>
          <p:cNvPr id="58" name="右箭头 57"/>
          <p:cNvSpPr/>
          <p:nvPr/>
        </p:nvSpPr>
        <p:spPr>
          <a:xfrm>
            <a:off x="4991100" y="1251744"/>
            <a:ext cx="9906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9721333" y="1270000"/>
            <a:ext cx="9906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5372100" y="813651"/>
            <a:ext cx="723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</a:rPr>
              <a:t>2011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773722" y="813651"/>
            <a:ext cx="723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2012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/>
        </p:nvSpPr>
        <p:spPr>
          <a:xfrm>
            <a:off x="74781" y="485058"/>
            <a:ext cx="503744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网站域名和搜索关键词的语义差异</a:t>
            </a:r>
          </a:p>
          <a:p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检测以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SEO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为目标的被攻破网站（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S&amp;P15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）</a:t>
            </a:r>
            <a:endParaRPr kumimoji="1" lang="zh-CN" altLang="en-US" sz="1800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  <p:pic>
        <p:nvPicPr>
          <p:cNvPr id="6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229" y="1255490"/>
            <a:ext cx="1494963" cy="917766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194"/>
          <p:cNvSpPr/>
          <p:nvPr/>
        </p:nvSpPr>
        <p:spPr>
          <a:xfrm>
            <a:off x="197517" y="2168472"/>
            <a:ext cx="1946045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 b="1"/>
            </a:lvl1pPr>
          </a:lstStyle>
          <a:p>
            <a:pPr lvl="0">
              <a:defRPr sz="1800" b="0"/>
            </a:pPr>
            <a:r>
              <a:rPr sz="1600" b="1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site:</a:t>
            </a:r>
            <a:r>
              <a:rPr lang="zh-CN" altLang="en-US" sz="1600" b="1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 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edu.cn</a:t>
            </a:r>
            <a:r>
              <a:rPr lang="zh-CN" altLang="en-US" sz="1600" b="1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  博彩</a:t>
            </a:r>
            <a:endParaRPr sz="1600" b="1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228422" y="160736"/>
            <a:ext cx="5791878" cy="2538922"/>
            <a:chOff x="4228422" y="160736"/>
            <a:chExt cx="5791878" cy="2538922"/>
          </a:xfrm>
        </p:grpSpPr>
        <p:sp>
          <p:nvSpPr>
            <p:cNvPr id="58" name="右箭头 57"/>
            <p:cNvSpPr/>
            <p:nvPr/>
          </p:nvSpPr>
          <p:spPr>
            <a:xfrm>
              <a:off x="4228422" y="1705770"/>
              <a:ext cx="990600" cy="76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方正正准黑简体" pitchFamily="2" charset="-122"/>
                <a:ea typeface="方正正准黑简体" pitchFamily="2" charset="-122"/>
              </a:endParaRP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5900" y="1012116"/>
              <a:ext cx="4128451" cy="1687542"/>
            </a:xfrm>
            <a:prstGeom prst="rect">
              <a:avLst/>
            </a:prstGeom>
          </p:spPr>
        </p:pic>
        <p:sp>
          <p:nvSpPr>
            <p:cNvPr id="73" name="文本框 72"/>
            <p:cNvSpPr txBox="1"/>
            <p:nvPr/>
          </p:nvSpPr>
          <p:spPr>
            <a:xfrm>
              <a:off x="5188421" y="160736"/>
              <a:ext cx="4831879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基于泛名的</a:t>
              </a:r>
              <a:r>
                <a:rPr kumimoji="1" lang="en-US" altLang="zh-CN" sz="1800" dirty="0" err="1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Blackhat</a:t>
              </a:r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 </a:t>
              </a:r>
              <a:r>
                <a:rPr kumimoji="1" lang="en-US" altLang="zh-CN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SEO</a:t>
              </a:r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 </a:t>
              </a:r>
              <a:r>
                <a:rPr kumimoji="1" lang="en-US" altLang="zh-CN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——</a:t>
              </a:r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蜘蛛池检测</a:t>
              </a:r>
              <a:b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</a:br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（</a:t>
              </a:r>
              <a:r>
                <a:rPr kumimoji="1" lang="en-US" altLang="zh-CN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USENIX</a:t>
              </a:r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 </a:t>
              </a:r>
              <a:r>
                <a:rPr kumimoji="1" lang="en-US" altLang="zh-CN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Security</a:t>
              </a:r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 </a:t>
              </a:r>
              <a:r>
                <a:rPr kumimoji="1" lang="en-US" altLang="zh-CN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2016</a:t>
              </a:r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）</a:t>
              </a:r>
              <a:endParaRPr kumimoji="1" lang="zh-CN" altLang="en-US" sz="1800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58716" y="1367263"/>
            <a:ext cx="203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SEOer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利用高权重网站做推广</a:t>
            </a:r>
            <a:endParaRPr kumimoji="1" lang="zh-CN" altLang="en-US" sz="1800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0036005" y="530068"/>
            <a:ext cx="4209777" cy="1705073"/>
            <a:chOff x="10036005" y="530068"/>
            <a:chExt cx="4209777" cy="1705073"/>
          </a:xfrm>
        </p:grpSpPr>
        <p:sp>
          <p:nvSpPr>
            <p:cNvPr id="59" name="右箭头 58"/>
            <p:cNvSpPr/>
            <p:nvPr/>
          </p:nvSpPr>
          <p:spPr>
            <a:xfrm>
              <a:off x="10036005" y="1743870"/>
              <a:ext cx="990600" cy="76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方正正准黑简体" pitchFamily="2" charset="-122"/>
                <a:ea typeface="方正正准黑简体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11239500" y="1404144"/>
              <a:ext cx="2057399" cy="8309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方正正准黑简体" pitchFamily="2" charset="-122"/>
                  <a:ea typeface="方正正准黑简体" pitchFamily="2" charset="-122"/>
                  <a:cs typeface="Lantinghei SC Demibold" charset="-122"/>
                </a:rPr>
                <a:t>平马二中一</a:t>
              </a:r>
            </a:p>
            <a:p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方正正准黑简体" pitchFamily="2" charset="-122"/>
                  <a:ea typeface="方正正准黑简体" pitchFamily="2" charset="-122"/>
                  <a:cs typeface="Lantinghei SC Demibold" charset="-122"/>
                </a:rPr>
                <a:t>丁香五月天</a:t>
              </a:r>
            </a:p>
            <a:p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方正正准黑简体" pitchFamily="2" charset="-122"/>
                  <a:ea typeface="方正正准黑简体" pitchFamily="2" charset="-122"/>
                  <a:cs typeface="Lantinghei SC Demibold" charset="-122"/>
                </a:rPr>
                <a:t>咕噜咕噜出肉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方正正准黑简体" pitchFamily="2" charset="-122"/>
                <a:ea typeface="方正正准黑简体" pitchFamily="2" charset="-122"/>
                <a:cs typeface="Lantinghei SC Demibold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531305" y="530068"/>
              <a:ext cx="371447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推广的这些关键词是什么意思？</a:t>
              </a:r>
            </a:p>
            <a:p>
              <a:r>
                <a:rPr kumimoji="1" lang="zh-CN" altLang="en-US" sz="1800" dirty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 </a:t>
              </a:r>
              <a:r>
                <a:rPr kumimoji="1" lang="en-US" altLang="zh-CN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Security</a:t>
              </a:r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 </a:t>
              </a:r>
              <a:r>
                <a:rPr kumimoji="1" lang="en-US" altLang="zh-CN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&amp;</a:t>
              </a:r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 </a:t>
              </a:r>
              <a:r>
                <a:rPr kumimoji="1" lang="en-US" altLang="zh-CN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Privacy</a:t>
              </a:r>
              <a:r>
                <a:rPr kumimoji="1" lang="zh-CN" altLang="en-US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 </a:t>
              </a:r>
              <a:r>
                <a:rPr kumimoji="1" lang="en-US" altLang="zh-CN" sz="1800" dirty="0" smtClean="0">
                  <a:solidFill>
                    <a:schemeClr val="bg1"/>
                  </a:solidFill>
                  <a:latin typeface="方正正准黑简体" pitchFamily="2" charset="-122"/>
                  <a:ea typeface="方正正准黑简体" pitchFamily="2" charset="-122"/>
                </a:rPr>
                <a:t>2017</a:t>
              </a:r>
              <a:endParaRPr kumimoji="1" lang="zh-CN" altLang="en-US" sz="1800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7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85900" y="153220"/>
            <a:ext cx="11201400" cy="1252792"/>
          </a:xfrm>
          <a:solidFill>
            <a:schemeClr val="tx1"/>
          </a:solidFill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如何学习不用字典学习</a:t>
            </a:r>
            <a:r>
              <a:rPr kumimoji="1" lang="en-US" altLang="zh-CN" sz="2400" dirty="0"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 Klingon</a:t>
            </a:r>
            <a:r>
              <a:rPr kumimoji="1" lang="zh-CN" altLang="en-US" sz="2400" dirty="0"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语言</a:t>
            </a:r>
            <a:r>
              <a:rPr kumimoji="1" lang="en-US" altLang="zh-CN" sz="2400" dirty="0"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 </a:t>
            </a:r>
            <a:br>
              <a:rPr kumimoji="1" lang="en-US" altLang="zh-CN" sz="2400" dirty="0">
                <a:latin typeface="方正正准黑简体" pitchFamily="2" charset="-122"/>
                <a:ea typeface="方正正准黑简体" pitchFamily="2" charset="-122"/>
                <a:cs typeface="Times New Roman" charset="0"/>
              </a:rPr>
            </a:br>
            <a:r>
              <a:rPr kumimoji="1" lang="zh-CN" altLang="en-US" sz="2400" dirty="0"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地下经济中使用黑话的检测与测量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11256" y="1706610"/>
            <a:ext cx="6172201" cy="838388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杨皓</a:t>
            </a:r>
            <a:r>
              <a:rPr lang="zh-CN" altLang="en-US" sz="1800" b="1" baseline="300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✳</a:t>
            </a:r>
            <a:r>
              <a:rPr kumimoji="1" lang="en-US" altLang="zh-CN" sz="1800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,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马秀林</a:t>
            </a:r>
            <a:r>
              <a:rPr lang="zh-CN" altLang="en-US" sz="1800" b="1" baseline="300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✳ </a:t>
            </a:r>
            <a:r>
              <a:rPr kumimoji="1" lang="en-US" altLang="zh-CN" sz="1800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,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杜昆</a:t>
            </a:r>
            <a:r>
              <a:rPr lang="zh-CN" altLang="en-US" sz="1800" b="1" baseline="300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✳  </a:t>
            </a:r>
            <a:r>
              <a:rPr kumimoji="1" lang="en-US" altLang="zh-CN" sz="1800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,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李舟</a:t>
            </a:r>
            <a:r>
              <a:rPr lang="zh-CN" altLang="en-US" sz="1800" b="1" baseline="300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✮</a:t>
            </a:r>
            <a:r>
              <a:rPr kumimoji="1" lang="en-US" altLang="zh-CN" sz="1800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,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段海新</a:t>
            </a:r>
            <a:r>
              <a:rPr lang="zh-CN" altLang="en-US" sz="1800" b="1" baseline="300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✳</a:t>
            </a:r>
            <a:r>
              <a:rPr kumimoji="1" lang="en-US" altLang="zh-CN" sz="1800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,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/>
            </a:r>
            <a:b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</a:b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苏晓东</a:t>
            </a:r>
            <a:r>
              <a:rPr lang="en-US" altLang="zh-CN" sz="1800" b="1" baseline="300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※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,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 刘广</a:t>
            </a:r>
            <a:r>
              <a:rPr lang="en-US" altLang="zh-CN" sz="1800" b="1" baseline="300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※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,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 耿志峰</a:t>
            </a:r>
            <a:r>
              <a:rPr lang="en-US" altLang="zh-CN" sz="1800" b="1" baseline="300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※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,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  <a:cs typeface="Times New Roman" charset="0"/>
              </a:rPr>
              <a:t> 吴建平</a:t>
            </a:r>
            <a:r>
              <a:rPr lang="zh-CN" altLang="en-US" sz="1800" b="1" baseline="300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✳</a:t>
            </a:r>
            <a:endParaRPr kumimoji="1" lang="zh-CN" altLang="en-US" sz="1800" baseline="30000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  <a:cs typeface="Times New Roman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380" y="1698057"/>
            <a:ext cx="705520" cy="6686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99840" y="2366715"/>
            <a:ext cx="259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✳ </a:t>
            </a:r>
            <a:r>
              <a:rPr lang="zh-CN" altLang="en-US" sz="1800" b="1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清华大学</a:t>
            </a:r>
            <a:endParaRPr lang="zh-CN" altLang="en-US" sz="1800" b="1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1831997"/>
            <a:ext cx="1219200" cy="53471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693007" y="2347883"/>
            <a:ext cx="2362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※</a:t>
            </a:r>
            <a:r>
              <a:rPr lang="zh-CN" altLang="en-US" sz="1800" b="1" dirty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 </a:t>
            </a:r>
            <a:r>
              <a:rPr lang="zh-CN" altLang="en-US" sz="1800" b="1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百度安全</a:t>
            </a:r>
            <a:endParaRPr lang="zh-CN" altLang="en-US" sz="1800" b="1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10101" y="2254012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IEEE Symposium on Security &amp; Privacy 2016</a:t>
            </a:r>
            <a:endParaRPr kumimoji="1" lang="zh-CN" altLang="en-US" sz="1800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8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dirty="0" smtClean="0"/>
              <a:t>如何学习克林贡语</a:t>
            </a:r>
            <a:r>
              <a:rPr kumimoji="1" lang="zh-CN" altLang="en-US" dirty="0"/>
              <a:t>（</a:t>
            </a:r>
            <a:r>
              <a:rPr kumimoji="1" lang="en-US" altLang="zh-CN" dirty="0" smtClean="0"/>
              <a:t>Klingon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6" name="Picture 4" descr="mage result for star tr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894299"/>
            <a:ext cx="380625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793218"/>
            <a:ext cx="3222177" cy="17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b="12532"/>
          <a:stretch/>
        </p:blipFill>
        <p:spPr>
          <a:xfrm>
            <a:off x="10553700" y="678464"/>
            <a:ext cx="1017601" cy="1984760"/>
          </a:xfrm>
          <a:prstGeom prst="rect">
            <a:avLst/>
          </a:prstGeom>
        </p:spPr>
      </p:pic>
      <p:sp>
        <p:nvSpPr>
          <p:cNvPr id="9" name="椭圆形标注 8"/>
          <p:cNvSpPr/>
          <p:nvPr/>
        </p:nvSpPr>
        <p:spPr>
          <a:xfrm>
            <a:off x="9791699" y="489744"/>
            <a:ext cx="2362201" cy="2318544"/>
          </a:xfrm>
          <a:prstGeom prst="wedgeEllipseCallout">
            <a:avLst>
              <a:gd name="adj1" fmla="val -172035"/>
              <a:gd name="adj2" fmla="val 56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Amazon</a:t>
            </a:r>
            <a:r>
              <a:rPr kumimoji="1" lang="zh-CN" altLang="en-US" dirty="0" smtClean="0"/>
              <a:t>买一本</a:t>
            </a:r>
            <a:r>
              <a:rPr kumimoji="1" lang="en-US" altLang="zh-CN" dirty="0" smtClean="0"/>
              <a:t>Klingon</a:t>
            </a:r>
            <a:r>
              <a:rPr kumimoji="1" lang="zh-CN" altLang="en-US" dirty="0" smtClean="0"/>
              <a:t> 语言的字典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2532"/>
          <a:stretch/>
        </p:blipFill>
        <p:spPr>
          <a:xfrm>
            <a:off x="1562100" y="580511"/>
            <a:ext cx="1090946" cy="21278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5486" b="13697"/>
          <a:stretch/>
        </p:blipFill>
        <p:spPr>
          <a:xfrm>
            <a:off x="10401300" y="633047"/>
            <a:ext cx="1751172" cy="2073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20313" r="44154"/>
          <a:stretch/>
        </p:blipFill>
        <p:spPr>
          <a:xfrm>
            <a:off x="5817813" y="615083"/>
            <a:ext cx="1418720" cy="210991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255802" y="1478163"/>
            <a:ext cx="481645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8472019" y="1458442"/>
            <a:ext cx="693794" cy="371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8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dirty="0" smtClean="0"/>
              <a:t>但是，作为中国人，你也许不懂“溜冰壶”</a:t>
            </a:r>
            <a:endParaRPr kumimoji="1" lang="zh-CN" altLang="en-US" dirty="0"/>
          </a:p>
        </p:txBody>
      </p:sp>
      <p:pic>
        <p:nvPicPr>
          <p:cNvPr id="3" name="Picture 4" descr="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90" y="645335"/>
            <a:ext cx="1333535" cy="197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ge result for 冰壶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3" r="44297"/>
          <a:stretch/>
        </p:blipFill>
        <p:spPr bwMode="auto">
          <a:xfrm>
            <a:off x="3899178" y="645335"/>
            <a:ext cx="1421102" cy="20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93676" y="995152"/>
            <a:ext cx="45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溜冰</a:t>
            </a:r>
            <a:endParaRPr kumimoji="1" lang="zh-CN" altLang="en-US" sz="2400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63669" y="1186070"/>
            <a:ext cx="45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冰</a:t>
            </a: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壶</a:t>
            </a:r>
            <a:endParaRPr kumimoji="1" lang="zh-CN" altLang="en-US" sz="2400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72300" y="1066587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溜</a:t>
            </a: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冰</a:t>
            </a: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壶</a:t>
            </a:r>
            <a:endParaRPr kumimoji="1" lang="zh-CN" altLang="en-US" sz="2400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72300" y="2228079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方正正准黑简体" pitchFamily="2" charset="-122"/>
                <a:ea typeface="方正正准黑简体" pitchFamily="2" charset="-122"/>
              </a:rPr>
              <a:t>？</a:t>
            </a:r>
            <a:endParaRPr kumimoji="1" lang="zh-CN" altLang="en-US" sz="2400" dirty="0">
              <a:solidFill>
                <a:schemeClr val="bg1"/>
              </a:solidFill>
              <a:latin typeface="方正正准黑简体" pitchFamily="2" charset="-122"/>
              <a:ea typeface="方正正准黑简体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616708"/>
            <a:ext cx="4244519" cy="207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搜索“溜冰壶”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" r="2666" b="40749"/>
          <a:stretch/>
        </p:blipFill>
        <p:spPr>
          <a:xfrm>
            <a:off x="155710" y="644137"/>
            <a:ext cx="3048000" cy="18268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20886" b="25625"/>
          <a:stretch/>
        </p:blipFill>
        <p:spPr>
          <a:xfrm>
            <a:off x="3853191" y="580055"/>
            <a:ext cx="2830774" cy="2064794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>
            <a:off x="2844646" y="2166144"/>
            <a:ext cx="10253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47700" y="651058"/>
            <a:ext cx="607223" cy="301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6A4FB0E-68F7-B344-AFBB-472B5617F9F7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446" y="643908"/>
            <a:ext cx="3737421" cy="19375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700" y="442038"/>
            <a:ext cx="2799408" cy="21699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582833" y="651058"/>
            <a:ext cx="607223" cy="301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28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主会PPT模板-HRH-0705(1)" id="{B3D19E5B-C747-1B44-9F0E-46B88CC51C20}" vid="{37F4ACB1-335F-344D-B897-CD38A4DFBF5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Alibaba</Template>
  <TotalTime>10420</TotalTime>
  <Words>921</Words>
  <Application>Microsoft Office PowerPoint</Application>
  <PresentationFormat>自定义</PresentationFormat>
  <Paragraphs>133</Paragraphs>
  <Slides>29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主题​​</vt:lpstr>
      <vt:lpstr>在线黑产中黑话的检测</vt:lpstr>
      <vt:lpstr>近年来地下经济（黑产）的发展与对抗</vt:lpstr>
      <vt:lpstr>近年来我们关于黑产的研究</vt:lpstr>
      <vt:lpstr>PowerPoint 演示文稿</vt:lpstr>
      <vt:lpstr>如何学习不用字典学习 Klingon语言  地下经济中使用黑话的检测与测量</vt:lpstr>
      <vt:lpstr>如何学习克林贡语（Klingon）</vt:lpstr>
      <vt:lpstr>从Amazon买一本Klingon 语言的字典</vt:lpstr>
      <vt:lpstr>但是，作为中国人，你也许不懂“溜冰壶”</vt:lpstr>
      <vt:lpstr>在Google搜索“溜冰壶”</vt:lpstr>
      <vt:lpstr>百度 图片搜索“溜冰壶”</vt:lpstr>
      <vt:lpstr>行话，黑话，黑词（jargons, black words）</vt:lpstr>
      <vt:lpstr>黑话用来逃避检测</vt:lpstr>
      <vt:lpstr>黑话在与检测的对抗中不断演进，无法预测</vt:lpstr>
      <vt:lpstr>重用现存的词，但是含义不同，很难应用现有自然语言处理技术</vt:lpstr>
      <vt:lpstr>PowerPoint 演示文稿</vt:lpstr>
      <vt:lpstr>两点启发：1）有些页面已经被标记为恶意；2）一个页面推广多种黑词</vt:lpstr>
      <vt:lpstr>我们的贡献</vt:lpstr>
      <vt:lpstr>我们的方法：关键词驱动的黑色产业推广链条</vt:lpstr>
      <vt:lpstr>黑产推广的模式</vt:lpstr>
      <vt:lpstr>如何提取关键词——锚文本是最有效的</vt:lpstr>
      <vt:lpstr>如何过滤热点新闻</vt:lpstr>
      <vt:lpstr>利用搜索引擎的标签，判断白词和黑词</vt:lpstr>
      <vt:lpstr>利用相关搜索来扩展黑词</vt:lpstr>
      <vt:lpstr>结果：~40万 新的关键词，~2M URL, ~ 1M 域名，1500核心词，6类</vt:lpstr>
      <vt:lpstr>最热门的黑词、对搜索引擎的污染</vt:lpstr>
      <vt:lpstr>结果分析、测量</vt:lpstr>
      <vt:lpstr>这些黑词在贴吧和知道等论坛上出现的情况</vt:lpstr>
      <vt:lpstr>总结和未来的工作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Haixin Duan</dc:creator>
  <cp:lastModifiedBy>Administrator</cp:lastModifiedBy>
  <cp:revision>96</cp:revision>
  <dcterms:created xsi:type="dcterms:W3CDTF">2017-07-13T03:51:00Z</dcterms:created>
  <dcterms:modified xsi:type="dcterms:W3CDTF">2017-07-25T03:01:13Z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